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1" r:id="rId2"/>
    <p:sldId id="269" r:id="rId3"/>
    <p:sldId id="270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737"/>
  </p:normalViewPr>
  <p:slideViewPr>
    <p:cSldViewPr snapToGrid="0" snapToObjects="1">
      <p:cViewPr varScale="1">
        <p:scale>
          <a:sx n="151" d="100"/>
          <a:sy n="151" d="100"/>
        </p:scale>
        <p:origin x="18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D59F-158C-534C-8D31-1226110B8A60}" type="datetimeFigureOut">
              <a:t>7/31/23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2327A-D2C2-FC4B-8BCE-896101E825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9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/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/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/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/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1EBA-51B4-4962-A104-5D99FD6CD84D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91F3-C242-41B9-A777-4D06C8DF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C98F4-DB65-49F8-9805-F0510B4FF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3AB1-7A25-44E0-A8B6-A18F680A4869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54B8-1960-4083-BCA5-EECB747469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0208-F403-498A-93C0-9DEAAAB9302D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CD55-381C-4903-88D3-AE0846979C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6B24-06E2-4781-AC50-A34B43A0C848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C2D5-28CE-423A-AA47-F4EE14B13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8C4E-F4F4-4C6A-83AA-FEAEE59C170A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0BC1-4657-4D6A-9A1F-DFAAF5DEE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DB27-701D-4698-9786-C8169E80CCF0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256A-0E1F-41C6-9151-71AD99E84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6265-761A-49DC-96EC-71C5869E45CE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BE09-8EC3-468F-9EF4-799EE8F2F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01D2E-9472-4E6F-9FAE-FBD6CC7803B8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PSS-2013-logo-color.jpg"/>
          <p:cNvPicPr>
            <a:picLocks noChangeAspect="1"/>
          </p:cNvPicPr>
          <p:nvPr userDrawn="1"/>
        </p:nvPicPr>
        <p:blipFill>
          <a:blip r:embed="rId2"/>
          <a:srcRect t="14061" b="31679"/>
          <a:stretch>
            <a:fillRect/>
          </a:stretch>
        </p:blipFill>
        <p:spPr bwMode="auto">
          <a:xfrm>
            <a:off x="0" y="5816600"/>
            <a:ext cx="19192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/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/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/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/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6C9B-800F-464F-8533-AFDBB710D469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9514-B280-4E1D-882A-AE2759A34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/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/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/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/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336C-E042-488B-A9AC-83AC58451FF7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C84D2-F3A3-4BCF-8B96-36FCC6DC9E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/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7B516-744D-4905-ABBE-FE48DDC8C61A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AE8D5-C677-4702-9694-93B6C89A59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07FAF-8FB7-449E-80B1-A7B7D7FF68F8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DFB7-22E4-4367-AEC2-47C3B35E3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60203-572C-43C7-9E41-E0315E127642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51BC-5168-48CF-8619-014CF54F7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925E-EE2B-46A4-9C4B-5ECA479A93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32F7-E73D-4A9A-BB2B-A5C845879F4E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0907-BB07-4774-8F3E-93876E7433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F772-61F0-4A90-AADC-63EE3AE6A9EF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313331-F360-43C6-B623-B7A9C87188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4194E6-2974-49C6-B2B9-68584EE7A264}" type="datetime1">
              <a:rPr lang="en-US"/>
              <a:pPr>
                <a:defRPr/>
              </a:pPr>
              <a:t>7/31/23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7F7F7F"/>
                </a:solidFill>
                <a:latin typeface="Verdana" charset="0"/>
                <a:ea typeface="ＭＳ Ｐゴシック" charset="0"/>
                <a:cs typeface="ＭＳ Ｐゴシック" charset="0"/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3" r:id="rId16"/>
  </p:sldLayoutIdLst>
  <p:hf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fontAlgn="base">
        <a:spcBef>
          <a:spcPts val="1800"/>
        </a:spcBef>
        <a:spcAft>
          <a:spcPct val="0"/>
        </a:spcAft>
        <a:buSzPct val="135000"/>
        <a:buBlip>
          <a:blip r:embed="rId20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fontAlgn="base">
        <a:spcBef>
          <a:spcPts val="800"/>
        </a:spcBef>
        <a:spcAft>
          <a:spcPct val="0"/>
        </a:spcAft>
        <a:buClr>
          <a:srgbClr val="595959"/>
        </a:buClr>
        <a:buFont typeface="Lucida Grande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fontAlgn="base">
        <a:spcBef>
          <a:spcPts val="7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fontAlgn="base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fontAlgn="base">
        <a:spcBef>
          <a:spcPts val="6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.org/membership/benefits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0D77-6C25-4645-A0FB-62EC21DC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97" y="150235"/>
            <a:ext cx="8691563" cy="1076325"/>
          </a:xfrm>
        </p:spPr>
        <p:txBody>
          <a:bodyPr/>
          <a:lstStyle/>
          <a:p>
            <a:pPr algn="ctr"/>
            <a:r>
              <a:rPr lang="en-US" sz="2800" b="0" dirty="0"/>
              <a:t>Slides for Conference Organizers and Chairs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B3554-61D4-401E-8080-E494CD487E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3197" y="1380409"/>
            <a:ext cx="8960802" cy="467151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/>
              <a:t>Please find two slides that maybe used to introduce conference attendees to NPSS and IEEE and encourage them to visit the IEEE NPSS Membership Table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Special membership offers are available to conference attendees (see details in slides).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One slide focuses on NPSS the other slide more general IEEE benefits.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You will probably want to use one slide or the other in your presentation to your audience. 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You may want to use one slide in your opening of the meeting.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You may want to use the other slide in your closing of the meeting.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Non-members that enjoyed the meeting may be most receptive to joining IEEE and NPSS at the end of the meeting.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You will also want to make a few statements on what IEEE and NPSS has meant to you personally and professionally.</a:t>
            </a:r>
            <a:endParaRPr lang="en-US" sz="1200" dirty="0"/>
          </a:p>
          <a:p>
            <a:pPr>
              <a:spcBef>
                <a:spcPts val="600"/>
              </a:spcBef>
            </a:pPr>
            <a:r>
              <a:rPr lang="en-US" sz="1600" dirty="0"/>
              <a:t>Encourage non-members to come to the Membership Desk and find out more.</a:t>
            </a:r>
          </a:p>
        </p:txBody>
      </p:sp>
    </p:spTree>
    <p:extLst>
      <p:ext uri="{BB962C8B-B14F-4D97-AF65-F5344CB8AC3E}">
        <p14:creationId xmlns:p14="http://schemas.microsoft.com/office/powerpoint/2010/main" val="231042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0D77-6C25-4645-A0FB-62EC21DC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97" y="150235"/>
            <a:ext cx="8691563" cy="1076325"/>
          </a:xfrm>
        </p:spPr>
        <p:txBody>
          <a:bodyPr/>
          <a:lstStyle/>
          <a:p>
            <a:r>
              <a:rPr lang="en-US" sz="2800" dirty="0"/>
              <a:t>IEEE Nuclear and Plasma Sciences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B3554-61D4-401E-8080-E494CD487E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3197" y="1380409"/>
            <a:ext cx="8960802" cy="4671515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600" dirty="0"/>
              <a:t>NPSS Covers 8 Technical Areas.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NPSS Sponsors 8-12 International Conferences.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NPSS Publishes 4 Peer-reviewed Transactions.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NPSS Publishes a quarterly newsletter on society news, events, and activities.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Special Membership offers for Conference Attendees.</a:t>
            </a:r>
          </a:p>
          <a:p>
            <a:pPr lvl="1">
              <a:spcBef>
                <a:spcPts val="400"/>
              </a:spcBef>
            </a:pPr>
            <a:r>
              <a:rPr lang="en-US" sz="1400" dirty="0"/>
              <a:t>For individuals signing up before August 15</a:t>
            </a:r>
            <a:r>
              <a:rPr lang="en-US" sz="1400" baseline="30000" dirty="0"/>
              <a:t>th</a:t>
            </a:r>
            <a:r>
              <a:rPr lang="en-US" sz="1400" dirty="0"/>
              <a:t>, NPSS offers First-time Professional Members and students free introductory membership in IEEE and NPSS through December 31</a:t>
            </a:r>
            <a:r>
              <a:rPr lang="en-US" sz="1400" baseline="30000" dirty="0"/>
              <a:t>st</a:t>
            </a:r>
            <a:r>
              <a:rPr lang="en-US" sz="1400" dirty="0"/>
              <a:t> of that year.</a:t>
            </a:r>
          </a:p>
          <a:p>
            <a:pPr lvl="1">
              <a:spcBef>
                <a:spcPts val="400"/>
              </a:spcBef>
            </a:pPr>
            <a:r>
              <a:rPr lang="en-US" sz="1400" dirty="0"/>
              <a:t>For individuals signing up after August 15</a:t>
            </a:r>
            <a:r>
              <a:rPr lang="en-US" sz="1400" baseline="30000" dirty="0"/>
              <a:t>th</a:t>
            </a:r>
            <a:r>
              <a:rPr lang="en-US" sz="1400" dirty="0"/>
              <a:t>, NPSS offers First-time Professional Members 50% discount membership in IEEE and NPSS through December 31</a:t>
            </a:r>
            <a:r>
              <a:rPr lang="en-US" sz="1400" baseline="30000" dirty="0"/>
              <a:t>st</a:t>
            </a:r>
            <a:r>
              <a:rPr lang="en-US" sz="1400" dirty="0"/>
              <a:t> of the following year.</a:t>
            </a:r>
          </a:p>
          <a:p>
            <a:pPr lvl="1">
              <a:spcBef>
                <a:spcPts val="400"/>
              </a:spcBef>
            </a:pPr>
            <a:r>
              <a:rPr lang="en-US" sz="1400" dirty="0"/>
              <a:t>For students signing up after August 15</a:t>
            </a:r>
            <a:r>
              <a:rPr lang="en-US" sz="1400" baseline="30000" dirty="0"/>
              <a:t>th</a:t>
            </a:r>
            <a:r>
              <a:rPr lang="en-US" sz="1400" dirty="0"/>
              <a:t>, NPSS offers First-time Student Members free IEEE and NPSS introductory membership through December 31</a:t>
            </a:r>
            <a:r>
              <a:rPr lang="en-US" sz="1400" baseline="30000" dirty="0"/>
              <a:t>st</a:t>
            </a:r>
            <a:r>
              <a:rPr lang="en-US" sz="1400" dirty="0"/>
              <a:t> of the following year.</a:t>
            </a:r>
          </a:p>
          <a:p>
            <a:pPr lvl="1">
              <a:spcBef>
                <a:spcPts val="400"/>
              </a:spcBef>
            </a:pPr>
            <a:r>
              <a:rPr lang="en-US" sz="1400" dirty="0"/>
              <a:t>Renew normally before end of December in year membership expires.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NPSS Encourages &amp; Supports volunteers in educational and humanitarian initiatives.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NPSS is run entirely by volunteer members.</a:t>
            </a:r>
          </a:p>
          <a:p>
            <a:pPr>
              <a:spcBef>
                <a:spcPts val="400"/>
              </a:spcBef>
            </a:pPr>
            <a:r>
              <a:rPr lang="en-US" sz="1600" dirty="0"/>
              <a:t>Come to the Membership Desk and find out more.</a:t>
            </a:r>
          </a:p>
        </p:txBody>
      </p:sp>
    </p:spTree>
    <p:extLst>
      <p:ext uri="{BB962C8B-B14F-4D97-AF65-F5344CB8AC3E}">
        <p14:creationId xmlns:p14="http://schemas.microsoft.com/office/powerpoint/2010/main" val="203367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3981-EFAD-8069-A411-D0574346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Start Your Path to IEEE Senior Membership and then IEEE Fellow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F813C-457E-EBA8-A225-5A67FA2A5F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5125" y="1452034"/>
            <a:ext cx="8646900" cy="4555223"/>
          </a:xfrm>
        </p:spPr>
        <p:txBody>
          <a:bodyPr/>
          <a:lstStyle/>
          <a:p>
            <a:pPr>
              <a:spcBef>
                <a:spcPts val="400"/>
              </a:spcBef>
              <a:buFontTx/>
              <a:buChar char="•"/>
            </a:pPr>
            <a:r>
              <a:rPr lang="en-US" sz="1800" dirty="0">
                <a:ea typeface="ＭＳ Ｐゴシック" pitchFamily="34" charset="-128"/>
              </a:rPr>
              <a:t>Before August 15</a:t>
            </a:r>
            <a:r>
              <a:rPr lang="en-US" sz="1800" baseline="30000" dirty="0">
                <a:ea typeface="ＭＳ Ｐゴシック" pitchFamily="34" charset="-128"/>
              </a:rPr>
              <a:t>th</a:t>
            </a:r>
            <a:r>
              <a:rPr lang="en-US" sz="1800" dirty="0">
                <a:ea typeface="ＭＳ Ｐゴシック" pitchFamily="34" charset="-128"/>
              </a:rPr>
              <a:t>, NPSS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offers First-time Members</a:t>
            </a:r>
            <a:r>
              <a:rPr lang="en-US" sz="1800" dirty="0">
                <a:ea typeface="ＭＳ Ｐゴシック" pitchFamily="34" charset="-128"/>
              </a:rPr>
              <a:t> free membership in IEEE and NPSS through December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31</a:t>
            </a:r>
            <a:r>
              <a:rPr lang="en-US" sz="1800" b="0" i="0" u="none" strike="noStrike" baseline="3000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 </a:t>
            </a:r>
            <a:r>
              <a:rPr lang="en-US" sz="1800" dirty="0">
                <a:ea typeface="ＭＳ Ｐゴシック" pitchFamily="34" charset="-128"/>
              </a:rPr>
              <a:t>of current year*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sz="1800" dirty="0">
                <a:ea typeface="ＭＳ Ｐゴシック" pitchFamily="34" charset="-128"/>
              </a:rPr>
              <a:t>After August 15</a:t>
            </a:r>
            <a:r>
              <a:rPr lang="en-US" sz="1800" baseline="30000" dirty="0">
                <a:ea typeface="ＭＳ Ｐゴシック" pitchFamily="34" charset="-128"/>
              </a:rPr>
              <a:t>th</a:t>
            </a:r>
            <a:r>
              <a:rPr lang="en-US" sz="1800" dirty="0">
                <a:ea typeface="ＭＳ Ｐゴシック" pitchFamily="34" charset="-128"/>
              </a:rPr>
              <a:t>, NPSS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offers First-time Professional Members 50% discount on membership in IEEE and NPSS that runs through December 31</a:t>
            </a:r>
            <a:r>
              <a:rPr lang="en-US" sz="1800" b="0" i="0" u="none" strike="noStrike" baseline="3000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st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of the following year.</a:t>
            </a:r>
            <a:r>
              <a:rPr lang="en-US" sz="1800" dirty="0">
                <a:ea typeface="ＭＳ Ｐゴシック" pitchFamily="34" charset="-128"/>
              </a:rPr>
              <a:t>*.</a:t>
            </a:r>
          </a:p>
          <a:p>
            <a:pPr lvl="1">
              <a:spcBef>
                <a:spcPts val="400"/>
              </a:spcBef>
              <a:buFontTx/>
              <a:buChar char="•"/>
            </a:pPr>
            <a:r>
              <a:rPr lang="en-US" sz="1400" dirty="0">
                <a:ea typeface="ＭＳ Ｐゴシック" pitchFamily="34" charset="-128"/>
              </a:rPr>
              <a:t>First-time student members get free IEEE and NPSS membership that runs through December 31</a:t>
            </a:r>
            <a:r>
              <a:rPr lang="en-US" sz="1400" baseline="30000" dirty="0">
                <a:ea typeface="ＭＳ Ｐゴシック" pitchFamily="34" charset="-128"/>
              </a:rPr>
              <a:t>st</a:t>
            </a:r>
            <a:r>
              <a:rPr lang="en-US" sz="1400" dirty="0">
                <a:ea typeface="ＭＳ Ｐゴシック" pitchFamily="34" charset="-128"/>
              </a:rPr>
              <a:t> of the following year. </a:t>
            </a: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sz="1800" dirty="0">
                <a:ea typeface="ＭＳ Ｐゴシック" pitchFamily="34" charset="-128"/>
              </a:rPr>
              <a:t>Link to IEEE membership benefits.</a:t>
            </a:r>
          </a:p>
          <a:p>
            <a:pPr lvl="1">
              <a:spcBef>
                <a:spcPts val="400"/>
              </a:spcBef>
              <a:buFontTx/>
              <a:buChar char="•"/>
            </a:pPr>
            <a:r>
              <a:rPr lang="en-US" sz="1400" dirty="0">
                <a:ea typeface="ＭＳ Ｐゴシック" pitchFamily="34" charset="-128"/>
                <a:hlinkClick r:id="rId2"/>
              </a:rPr>
              <a:t>https://www.ieee.org/membership/benefits/index.html</a:t>
            </a:r>
            <a:endParaRPr lang="en-US" sz="1400" dirty="0">
              <a:ea typeface="ＭＳ Ｐゴシック" pitchFamily="34" charset="-128"/>
            </a:endParaRP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sz="1800" dirty="0">
                <a:ea typeface="ＭＳ Ｐゴシック" pitchFamily="34" charset="-128"/>
              </a:rPr>
              <a:t>*Small print:</a:t>
            </a:r>
          </a:p>
          <a:p>
            <a:pPr lvl="2">
              <a:spcBef>
                <a:spcPts val="400"/>
              </a:spcBef>
              <a:buFontTx/>
              <a:buChar char="•"/>
            </a:pPr>
            <a:r>
              <a:rPr lang="en-US" sz="1400" dirty="0">
                <a:ea typeface="ＭＳ Ｐゴシック" pitchFamily="34" charset="-128"/>
              </a:rPr>
              <a:t>Paid for by NPSS and by IEEE.</a:t>
            </a:r>
          </a:p>
          <a:p>
            <a:pPr lvl="2">
              <a:spcBef>
                <a:spcPts val="400"/>
              </a:spcBef>
              <a:buFontTx/>
              <a:buChar char="•"/>
            </a:pPr>
            <a:r>
              <a:rPr lang="en-US" sz="1400" dirty="0">
                <a:ea typeface="ＭＳ Ｐゴシック" pitchFamily="34" charset="-128"/>
              </a:rPr>
              <a:t>Professional member renewal cost less than $1/working day (USA).</a:t>
            </a:r>
          </a:p>
          <a:p>
            <a:pPr lvl="2">
              <a:spcBef>
                <a:spcPts val="400"/>
              </a:spcBef>
              <a:buFontTx/>
              <a:buChar char="•"/>
            </a:pPr>
            <a:r>
              <a:rPr lang="en-US" sz="1400" dirty="0">
                <a:ea typeface="ＭＳ Ｐゴシック" pitchFamily="34" charset="-128"/>
              </a:rPr>
              <a:t>Student membership cost varies by country/region but less than $38/year for IEEE plus $2/year for NPSS.</a:t>
            </a:r>
          </a:p>
          <a:p>
            <a:pPr lvl="2">
              <a:spcBef>
                <a:spcPts val="400"/>
              </a:spcBef>
              <a:buFontTx/>
              <a:buChar char="•"/>
            </a:pPr>
            <a:r>
              <a:rPr lang="en-US" sz="1400" dirty="0"/>
              <a:t>Renew normally before end of December in year membership expires.</a:t>
            </a:r>
            <a:endParaRPr lang="en-US" sz="1400" dirty="0">
              <a:ea typeface="ＭＳ Ｐゴシック" pitchFamily="34" charset="-128"/>
            </a:endParaRPr>
          </a:p>
          <a:p>
            <a:pPr>
              <a:spcBef>
                <a:spcPts val="400"/>
              </a:spcBef>
              <a:buFontTx/>
              <a:buChar char="•"/>
            </a:pPr>
            <a:r>
              <a:rPr lang="en-US" sz="1650" dirty="0"/>
              <a:t>Come to </a:t>
            </a:r>
            <a:r>
              <a:rPr lang="en-US" sz="1800" dirty="0"/>
              <a:t>the Membership </a:t>
            </a:r>
            <a:r>
              <a:rPr lang="en-US" sz="1650" dirty="0"/>
              <a:t>Desk and find out more.</a:t>
            </a:r>
            <a:endParaRPr lang="en-US" sz="9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817654"/>
      </p:ext>
    </p:extLst>
  </p:cSld>
  <p:clrMapOvr>
    <a:masterClrMapping/>
  </p:clrMapOvr>
</p:sld>
</file>

<file path=ppt/theme/theme1.xml><?xml version="1.0" encoding="utf-8"?>
<a:theme xmlns:a="http://schemas.openxmlformats.org/drawingml/2006/main" name="ieee_presentation_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11900</TotalTime>
  <Words>503</Words>
  <Application>Microsoft Macintosh PowerPoint</Application>
  <PresentationFormat>On-screen Show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Lucida Grande</vt:lpstr>
      <vt:lpstr>Verdana</vt:lpstr>
      <vt:lpstr>Wingdings</vt:lpstr>
      <vt:lpstr>ieee_presentation_template</vt:lpstr>
      <vt:lpstr>Slides for Conference Organizers and Chairs</vt:lpstr>
      <vt:lpstr>IEEE Nuclear and Plasma Sciences Society</vt:lpstr>
      <vt:lpstr>Start Your Path to IEEE Senior Membership and then IEEE Fellow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Robert S. Miyaoka</cp:lastModifiedBy>
  <cp:revision>153</cp:revision>
  <dcterms:created xsi:type="dcterms:W3CDTF">2012-11-14T18:53:32Z</dcterms:created>
  <dcterms:modified xsi:type="dcterms:W3CDTF">2023-08-01T05:05:17Z</dcterms:modified>
</cp:coreProperties>
</file>