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8" r:id="rId2"/>
  </p:sldMasterIdLst>
  <p:notesMasterIdLst>
    <p:notesMasterId r:id="rId15"/>
  </p:notesMasterIdLst>
  <p:sldIdLst>
    <p:sldId id="257" r:id="rId3"/>
    <p:sldId id="258" r:id="rId4"/>
    <p:sldId id="344" r:id="rId5"/>
    <p:sldId id="328" r:id="rId6"/>
    <p:sldId id="681" r:id="rId7"/>
    <p:sldId id="682" r:id="rId8"/>
    <p:sldId id="345" r:id="rId9"/>
    <p:sldId id="348" r:id="rId10"/>
    <p:sldId id="349" r:id="rId11"/>
    <p:sldId id="347" r:id="rId12"/>
    <p:sldId id="346" r:id="rId13"/>
    <p:sldId id="350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8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3"/>
    <p:restoredTop sz="90730"/>
  </p:normalViewPr>
  <p:slideViewPr>
    <p:cSldViewPr snapToGrid="0">
      <p:cViewPr varScale="1">
        <p:scale>
          <a:sx n="143" d="100"/>
          <a:sy n="143" d="100"/>
        </p:scale>
        <p:origin x="1024" y="192"/>
      </p:cViewPr>
      <p:guideLst>
        <p:guide orient="horz" pos="96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9" d="100"/>
        <a:sy n="12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362D4-5DD5-1441-A093-8EF5773AF7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43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108923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ub-title and conte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ctrTitle"/>
          </p:nvPr>
        </p:nvSpPr>
        <p:spPr>
          <a:xfrm>
            <a:off x="297611" y="424066"/>
            <a:ext cx="8531162" cy="39113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26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ubTitle" idx="1"/>
          </p:nvPr>
        </p:nvSpPr>
        <p:spPr>
          <a:xfrm>
            <a:off x="297611" y="899332"/>
            <a:ext cx="8531162" cy="31699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7F7F7F"/>
              </a:buClr>
              <a:buSzPct val="100000"/>
              <a:buFont typeface="Arial"/>
              <a:buNone/>
              <a:defRPr sz="1800" b="1" i="1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297611" y="1369219"/>
            <a:ext cx="8531162" cy="3107891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342900" marR="0" lvl="0" indent="-279400" algn="l" rtl="0">
              <a:lnSpc>
                <a:spcPct val="90000"/>
              </a:lnSpc>
              <a:spcBef>
                <a:spcPts val="8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96900" marR="0" lvl="1" indent="-1651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9800" marR="0" lvl="2" indent="-1778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00" marR="0" lvl="3" indent="-1524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87500" marR="0" lvl="4" indent="-1524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>
            <a:extLst>
              <a:ext uri="{FF2B5EF4-FFF2-40B4-BE49-F238E27FC236}">
                <a16:creationId xmlns:a16="http://schemas.microsoft.com/office/drawing/2014/main" id="{25CF8E01-B281-EC42-84C1-A688786D0C5B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7611" y="424066"/>
            <a:ext cx="8531162" cy="39113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26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5" name="Shape 85">
            <a:extLst>
              <a:ext uri="{FF2B5EF4-FFF2-40B4-BE49-F238E27FC236}">
                <a16:creationId xmlns:a16="http://schemas.microsoft.com/office/drawing/2014/main" id="{99990AC4-BBEF-DB43-ADDD-A11DFE94FBB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297611" y="954157"/>
            <a:ext cx="8531162" cy="3522953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342900" marR="0" lvl="0" indent="-279400" algn="l" rtl="0">
              <a:lnSpc>
                <a:spcPct val="90000"/>
              </a:lnSpc>
              <a:spcBef>
                <a:spcPts val="800"/>
              </a:spcBef>
              <a:buClr>
                <a:srgbClr val="0066A1"/>
              </a:buClr>
              <a:buSzPct val="60000"/>
              <a:buFont typeface="Merriweather Sans"/>
              <a:buChar char="▶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96900" marR="0" lvl="1" indent="-1651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39800" marR="0" lvl="2" indent="-1778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44600" marR="0" lvl="3" indent="-1524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87500" marR="0" lvl="4" indent="-152400" algn="l" rtl="0">
              <a:lnSpc>
                <a:spcPct val="90000"/>
              </a:lnSpc>
              <a:spcBef>
                <a:spcPts val="400"/>
              </a:spcBef>
              <a:buClr>
                <a:srgbClr val="0066A1"/>
              </a:buClr>
              <a:buSzPct val="100000"/>
              <a:buFont typeface="Noto Sans Symbols"/>
              <a:buChar char="▪"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763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83">
            <a:extLst>
              <a:ext uri="{FF2B5EF4-FFF2-40B4-BE49-F238E27FC236}">
                <a16:creationId xmlns:a16="http://schemas.microsoft.com/office/drawing/2014/main" id="{5878033C-B591-D348-A1BE-D354E15F4B1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97611" y="424066"/>
            <a:ext cx="8531162" cy="39113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0066A1"/>
              </a:buClr>
              <a:buSzPct val="100000"/>
              <a:buFont typeface="Calibri"/>
              <a:buNone/>
              <a:defRPr sz="2600" b="1" i="0" u="none" strike="noStrike" cap="none">
                <a:solidFill>
                  <a:srgbClr val="0066A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502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67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eelOff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52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59D08-7FF3-4589-AC2B-A4EF501E99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E4780-461D-4D6D-BBB8-27F61A6A4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DF74B-7D52-49BD-9E06-4142F5919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3DCBA-6AF9-4AC6-B651-86685F8730E6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6C74E-7B25-4E01-95BB-697AA5613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D9F08-FDFE-4B5F-A60B-ED6DB8E38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39497-6777-48A3-8C4F-A1954EECC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5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.gif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6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Shape 51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2" cy="5132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Shape 5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0858"/>
            <a:ext cx="9144000" cy="1380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hape 53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91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1"/>
          <a:stretch/>
        </p:blipFill>
        <p:spPr>
          <a:xfrm>
            <a:off x="8038947" y="4560577"/>
            <a:ext cx="857754" cy="49941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3349" y="4553785"/>
            <a:ext cx="859278" cy="266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" y="0"/>
            <a:ext cx="9140333" cy="68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 userDrawn="1"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7700"/>
            <a:ext cx="9140333" cy="6855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88" r:id="rId2"/>
    <p:sldLayoutId id="2147483687" r:id="rId3"/>
    <p:sldLayoutId id="2147483683" r:id="rId4"/>
    <p:sldLayoutId id="2147483685" r:id="rId5"/>
    <p:sldLayoutId id="214748368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agonzalez@i3m.upv.es" TargetMode="External"/><Relationship Id="rId2" Type="http://schemas.openxmlformats.org/officeDocument/2006/relationships/hyperlink" Target="mailto:rmiyaoka@uw.edu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andrew.goertzen@umanitoba.c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uv.ieee.org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nip Single Corner Rectangle 4">
            <a:extLst>
              <a:ext uri="{FF2B5EF4-FFF2-40B4-BE49-F238E27FC236}">
                <a16:creationId xmlns:a16="http://schemas.microsoft.com/office/drawing/2014/main" id="{FC0D1F89-0327-C347-A351-0442315F3AA1}"/>
              </a:ext>
            </a:extLst>
          </p:cNvPr>
          <p:cNvSpPr/>
          <p:nvPr/>
        </p:nvSpPr>
        <p:spPr>
          <a:xfrm flipV="1">
            <a:off x="-1554" y="4376694"/>
            <a:ext cx="9144000" cy="766806"/>
          </a:xfrm>
          <a:prstGeom prst="snip1Rect">
            <a:avLst>
              <a:gd name="adj" fmla="val 0"/>
            </a:avLst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3C6AC-186D-1543-89B7-1F7CFFEAF30C}"/>
              </a:ext>
            </a:extLst>
          </p:cNvPr>
          <p:cNvSpPr txBox="1"/>
          <p:nvPr/>
        </p:nvSpPr>
        <p:spPr>
          <a:xfrm>
            <a:off x="304800" y="4526902"/>
            <a:ext cx="512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Steve Meikle, President IEEE NPSS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84364AD-F6C1-EF40-903A-939547CDB3F9}"/>
              </a:ext>
            </a:extLst>
          </p:cNvPr>
          <p:cNvSpPr/>
          <p:nvPr/>
        </p:nvSpPr>
        <p:spPr>
          <a:xfrm>
            <a:off x="8804001" y="392717"/>
            <a:ext cx="328384" cy="520522"/>
          </a:xfrm>
          <a:prstGeom prst="rect">
            <a:avLst/>
          </a:prstGeom>
          <a:solidFill>
            <a:srgbClr val="3D383F"/>
          </a:solidFill>
          <a:ln>
            <a:solidFill>
              <a:srgbClr val="3D38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nip Single Corner Rectangle 4">
            <a:extLst>
              <a:ext uri="{FF2B5EF4-FFF2-40B4-BE49-F238E27FC236}">
                <a16:creationId xmlns:a16="http://schemas.microsoft.com/office/drawing/2014/main" id="{DF5E03DB-52D4-A94B-9597-D3F7E8A852FE}"/>
              </a:ext>
            </a:extLst>
          </p:cNvPr>
          <p:cNvSpPr/>
          <p:nvPr/>
        </p:nvSpPr>
        <p:spPr>
          <a:xfrm flipV="1">
            <a:off x="0" y="-11155"/>
            <a:ext cx="9144000" cy="938788"/>
          </a:xfrm>
          <a:prstGeom prst="snip1Rect">
            <a:avLst>
              <a:gd name="adj" fmla="val 35586"/>
            </a:avLst>
          </a:prstGeom>
          <a:solidFill>
            <a:srgbClr val="00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ABDD9-BEB9-7D44-B2E9-F51FC0E90B7A}"/>
              </a:ext>
            </a:extLst>
          </p:cNvPr>
          <p:cNvSpPr txBox="1"/>
          <p:nvPr/>
        </p:nvSpPr>
        <p:spPr>
          <a:xfrm>
            <a:off x="304800" y="82368"/>
            <a:ext cx="717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Nuclear &amp; Plasma Sciences Society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3CCB73-050E-3048-9D45-CA46B27B28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76743"/>
            <a:ext cx="1066800" cy="6003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800BBB4-4B48-004D-9A2F-290D3E0FF73E}"/>
              </a:ext>
            </a:extLst>
          </p:cNvPr>
          <p:cNvSpPr/>
          <p:nvPr/>
        </p:nvSpPr>
        <p:spPr>
          <a:xfrm>
            <a:off x="7532016" y="82368"/>
            <a:ext cx="1282046" cy="738664"/>
          </a:xfrm>
          <a:prstGeom prst="rect">
            <a:avLst/>
          </a:prstGeom>
          <a:solidFill>
            <a:srgbClr val="0A66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EEB4CF-E8F8-654A-B46B-59AD5725C0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38" t="25162" r="19981" b="26179"/>
          <a:stretch/>
        </p:blipFill>
        <p:spPr>
          <a:xfrm>
            <a:off x="7635425" y="-42684"/>
            <a:ext cx="1107317" cy="950599"/>
          </a:xfrm>
          <a:prstGeom prst="rect">
            <a:avLst/>
          </a:prstGeom>
        </p:spPr>
      </p:pic>
      <p:pic>
        <p:nvPicPr>
          <p:cNvPr id="22" name="Picture 2" descr="CMS last GEMs installation">
            <a:extLst>
              <a:ext uri="{FF2B5EF4-FFF2-40B4-BE49-F238E27FC236}">
                <a16:creationId xmlns:a16="http://schemas.microsoft.com/office/drawing/2014/main" id="{619AB63A-9D18-9043-9947-EBC810D57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"/>
          <a:stretch/>
        </p:blipFill>
        <p:spPr bwMode="auto">
          <a:xfrm>
            <a:off x="-2163" y="916880"/>
            <a:ext cx="2867283" cy="187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FACC866-622A-0745-B0A0-0066404EA5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5" t="21609" r="530" b="9962"/>
          <a:stretch/>
        </p:blipFill>
        <p:spPr>
          <a:xfrm>
            <a:off x="5231618" y="2779575"/>
            <a:ext cx="3229117" cy="160227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6" name="Picture 16" descr="Dual-phase ProtoDUNE">
            <a:extLst>
              <a:ext uri="{FF2B5EF4-FFF2-40B4-BE49-F238E27FC236}">
                <a16:creationId xmlns:a16="http://schemas.microsoft.com/office/drawing/2014/main" id="{48DCB5FA-4431-2E41-9EDF-8996E2481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4" r="21473"/>
          <a:stretch/>
        </p:blipFill>
        <p:spPr bwMode="auto">
          <a:xfrm>
            <a:off x="2864816" y="916880"/>
            <a:ext cx="2286304" cy="24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Global Inorganic Scintillators Market 2019: Hitachi Metals, Toshiba  Materials, Nuvia, Saint-Gobain Crystals, Hamamatsu Photonics">
            <a:extLst>
              <a:ext uri="{FF2B5EF4-FFF2-40B4-BE49-F238E27FC236}">
                <a16:creationId xmlns:a16="http://schemas.microsoft.com/office/drawing/2014/main" id="{4C9DBAFD-3BCA-8841-A84A-D92B13BE0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77" y="2998516"/>
            <a:ext cx="2067485" cy="138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2A0224-BA3A-F948-BFD4-3E2C30DF8C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53" y="2755427"/>
            <a:ext cx="3527074" cy="16264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D8D904-49FC-414A-A20F-149BC605AB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357" t="2200" r="50550" b="77457"/>
          <a:stretch/>
        </p:blipFill>
        <p:spPr>
          <a:xfrm>
            <a:off x="7351059" y="3001837"/>
            <a:ext cx="1790291" cy="13800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B4501C-CFA6-D847-80FF-19106919BCE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031" b="24688"/>
          <a:stretch/>
        </p:blipFill>
        <p:spPr>
          <a:xfrm>
            <a:off x="4548355" y="916880"/>
            <a:ext cx="4595645" cy="209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4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2FE66-E0CA-134F-B51F-B4D36E2002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3. Develop your Leadership &amp; Teaching Skills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FC091-4718-E74E-A88E-51E091346AE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sz="1800" dirty="0"/>
              <a:t>Organise and teach a short course</a:t>
            </a:r>
          </a:p>
          <a:p>
            <a:r>
              <a:rPr lang="en-AU" sz="1800" dirty="0"/>
              <a:t>Organise and teach a regional workshop</a:t>
            </a:r>
          </a:p>
          <a:p>
            <a:r>
              <a:rPr lang="en-AU" sz="1800" dirty="0"/>
              <a:t>Nominate for a committee role on NMISC, RISC or NPSS </a:t>
            </a:r>
            <a:r>
              <a:rPr lang="en-AU" sz="1800" dirty="0" err="1"/>
              <a:t>AdCom</a:t>
            </a:r>
            <a:endParaRPr lang="en-AU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06517-C070-E442-9B92-490757893E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93" y="2385499"/>
            <a:ext cx="3005702" cy="20038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D58CEF-E8F7-AA4F-8A81-7BF2AAAE29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743" y="2385499"/>
            <a:ext cx="2684565" cy="201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7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03DB4-FF2A-A646-86D9-30F6318F7F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4. Save $$$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0DD87A-B2EE-0941-8534-A5BA2A413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98" r="63431"/>
          <a:stretch/>
        </p:blipFill>
        <p:spPr>
          <a:xfrm>
            <a:off x="2218921" y="1140303"/>
            <a:ext cx="4688541" cy="349454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388EBC9-05D3-1B46-A406-8390BCC8FAE7}"/>
              </a:ext>
            </a:extLst>
          </p:cNvPr>
          <p:cNvGrpSpPr/>
          <p:nvPr/>
        </p:nvGrpSpPr>
        <p:grpSpPr>
          <a:xfrm>
            <a:off x="2294966" y="1550893"/>
            <a:ext cx="4612496" cy="1056715"/>
            <a:chOff x="2294966" y="1550893"/>
            <a:chExt cx="4612496" cy="105671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598D40-3F3D-394C-9522-F7B7120F7F50}"/>
                </a:ext>
              </a:extLst>
            </p:cNvPr>
            <p:cNvSpPr/>
            <p:nvPr/>
          </p:nvSpPr>
          <p:spPr>
            <a:xfrm>
              <a:off x="2294966" y="1550893"/>
              <a:ext cx="4612496" cy="2958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A2C8B6-2F5B-DB46-9E56-78AC08C054E6}"/>
                </a:ext>
              </a:extLst>
            </p:cNvPr>
            <p:cNvSpPr/>
            <p:nvPr/>
          </p:nvSpPr>
          <p:spPr>
            <a:xfrm>
              <a:off x="2294966" y="2311773"/>
              <a:ext cx="4612496" cy="2958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77455B-A025-534E-AA85-83F6E4724C8B}"/>
              </a:ext>
            </a:extLst>
          </p:cNvPr>
          <p:cNvGrpSpPr/>
          <p:nvPr/>
        </p:nvGrpSpPr>
        <p:grpSpPr>
          <a:xfrm>
            <a:off x="2294966" y="3074941"/>
            <a:ext cx="4612496" cy="1056715"/>
            <a:chOff x="2294966" y="3074941"/>
            <a:chExt cx="4612496" cy="105671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25F4E9-B8C6-D54F-AF84-0B4A83C7D4E0}"/>
                </a:ext>
              </a:extLst>
            </p:cNvPr>
            <p:cNvSpPr/>
            <p:nvPr/>
          </p:nvSpPr>
          <p:spPr>
            <a:xfrm>
              <a:off x="2294966" y="3074941"/>
              <a:ext cx="4612496" cy="2958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65C7A1B-2CB5-FC46-B5C2-FD540BD63EDC}"/>
                </a:ext>
              </a:extLst>
            </p:cNvPr>
            <p:cNvSpPr/>
            <p:nvPr/>
          </p:nvSpPr>
          <p:spPr>
            <a:xfrm>
              <a:off x="2294966" y="3835821"/>
              <a:ext cx="4612496" cy="29583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</p:spTree>
    <p:extLst>
      <p:ext uri="{BB962C8B-B14F-4D97-AF65-F5344CB8AC3E}">
        <p14:creationId xmlns:p14="http://schemas.microsoft.com/office/powerpoint/2010/main" val="216111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3F62A0-FDF6-1E47-AFCF-AC54AC3EE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Visit the Membership Desk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82EE11-43F6-1245-98D5-A65A4F96CE1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sz="1800" dirty="0"/>
              <a:t>Students:  Free membership for this year and 2023</a:t>
            </a:r>
          </a:p>
          <a:p>
            <a:r>
              <a:rPr lang="en-AU" sz="1800" dirty="0"/>
              <a:t>Others:  50% membership discount for this year and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2E6274-03AF-E24D-9149-DEC64797B36E}"/>
              </a:ext>
            </a:extLst>
          </p:cNvPr>
          <p:cNvGrpSpPr/>
          <p:nvPr/>
        </p:nvGrpSpPr>
        <p:grpSpPr>
          <a:xfrm>
            <a:off x="6052976" y="1857592"/>
            <a:ext cx="2509452" cy="2589088"/>
            <a:chOff x="6510176" y="1857592"/>
            <a:chExt cx="2509452" cy="2589088"/>
          </a:xfrm>
        </p:grpSpPr>
        <p:pic>
          <p:nvPicPr>
            <p:cNvPr id="1032" name="Picture 8" descr="zako zaini (zako28zaini) - Profile | Pinterest">
              <a:extLst>
                <a:ext uri="{FF2B5EF4-FFF2-40B4-BE49-F238E27FC236}">
                  <a16:creationId xmlns:a16="http://schemas.microsoft.com/office/drawing/2014/main" id="{8A958629-FA6C-1245-996B-F3EA033C7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979" y="2596736"/>
              <a:ext cx="1117017" cy="1117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Download Free png Very Sad Emoji [Free Download iPhone Emojis in PNG] |  Emoji Island - DLPNG.com">
              <a:extLst>
                <a:ext uri="{FF2B5EF4-FFF2-40B4-BE49-F238E27FC236}">
                  <a16:creationId xmlns:a16="http://schemas.microsoft.com/office/drawing/2014/main" id="{79FA7CCC-13D2-1D48-AB74-4200F1680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8922" y="2661155"/>
              <a:ext cx="999851" cy="99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B12C0BD-A3C0-A84C-B131-EF6D26A45DEB}"/>
                </a:ext>
              </a:extLst>
            </p:cNvPr>
            <p:cNvSpPr txBox="1"/>
            <p:nvPr/>
          </p:nvSpPr>
          <p:spPr>
            <a:xfrm>
              <a:off x="6510176" y="1857592"/>
              <a:ext cx="11208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Be this guy!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B03123F-1B3D-B442-9C91-78BBFA7ABBA2}"/>
                </a:ext>
              </a:extLst>
            </p:cNvPr>
            <p:cNvCxnSpPr>
              <a:stCxn id="2" idx="2"/>
              <a:endCxn id="1032" idx="0"/>
            </p:cNvCxnSpPr>
            <p:nvPr/>
          </p:nvCxnSpPr>
          <p:spPr>
            <a:xfrm>
              <a:off x="7070586" y="2165369"/>
              <a:ext cx="1902" cy="43136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38209A-DAE3-BD47-95CD-9204C40C6848}"/>
                </a:ext>
              </a:extLst>
            </p:cNvPr>
            <p:cNvSpPr txBox="1"/>
            <p:nvPr/>
          </p:nvSpPr>
          <p:spPr>
            <a:xfrm>
              <a:off x="7640724" y="4138903"/>
              <a:ext cx="1378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… not this guy!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43CE61A-7329-5B42-A06C-17A9C780B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38576" y="3699918"/>
              <a:ext cx="0" cy="43898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71401FCB-893F-B741-B017-AB064C5B1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1" r="6702"/>
          <a:stretch/>
        </p:blipFill>
        <p:spPr>
          <a:xfrm>
            <a:off x="471293" y="1857592"/>
            <a:ext cx="4989291" cy="287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4C40A88-9601-7F48-8617-1DD5A5996954}"/>
              </a:ext>
            </a:extLst>
          </p:cNvPr>
          <p:cNvSpPr txBox="1">
            <a:spLocks/>
          </p:cNvSpPr>
          <p:nvPr/>
        </p:nvSpPr>
        <p:spPr>
          <a:xfrm>
            <a:off x="228818" y="1003306"/>
            <a:ext cx="3183246" cy="53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More than </a:t>
            </a:r>
            <a:r>
              <a:rPr lang="en-US" sz="1800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409,000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members 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over </a:t>
            </a:r>
            <a:r>
              <a:rPr lang="en-US" sz="1800" b="1" dirty="0">
                <a:solidFill>
                  <a:srgbClr val="0066A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160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countries</a:t>
            </a:r>
            <a:endParaRPr lang="en-US" sz="1400" dirty="0"/>
          </a:p>
        </p:txBody>
      </p:sp>
      <p:sp>
        <p:nvSpPr>
          <p:cNvPr id="21" name="Title 18">
            <a:extLst>
              <a:ext uri="{FF2B5EF4-FFF2-40B4-BE49-F238E27FC236}">
                <a16:creationId xmlns:a16="http://schemas.microsoft.com/office/drawing/2014/main" id="{2D777E1A-D5C7-B744-B20D-7317C1BF1FA3}"/>
              </a:ext>
            </a:extLst>
          </p:cNvPr>
          <p:cNvSpPr txBox="1">
            <a:spLocks/>
          </p:cNvSpPr>
          <p:nvPr/>
        </p:nvSpPr>
        <p:spPr>
          <a:xfrm>
            <a:off x="5368512" y="-2218006"/>
            <a:ext cx="2974383" cy="969777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1" i="0" kern="1200">
                <a:solidFill>
                  <a:srgbClr val="0066A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endParaRPr lang="en-US" dirty="0">
              <a:solidFill>
                <a:srgbClr val="FDC82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85AF51C-E99F-A741-9F9F-B3AA27D33F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" r="-1"/>
          <a:stretch/>
        </p:blipFill>
        <p:spPr>
          <a:xfrm>
            <a:off x="5426802" y="-2060567"/>
            <a:ext cx="3369469" cy="1446774"/>
          </a:xfrm>
          <a:prstGeom prst="rect">
            <a:avLst/>
          </a:prstGeom>
        </p:spPr>
      </p:pic>
      <p:pic>
        <p:nvPicPr>
          <p:cNvPr id="34" name="Picture Placeholder 17">
            <a:extLst>
              <a:ext uri="{FF2B5EF4-FFF2-40B4-BE49-F238E27FC236}">
                <a16:creationId xmlns:a16="http://schemas.microsoft.com/office/drawing/2014/main" id="{2B58E339-BE11-8C45-A3F5-2A6FB7F25F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20494" y="-3304054"/>
            <a:ext cx="1084013" cy="108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A4A748-93D7-D44A-AB87-DE5FC230D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92" y="3913087"/>
            <a:ext cx="1158440" cy="8972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73CE7D6-AF0A-B749-9EC1-711609017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35"/>
          <a:stretch/>
        </p:blipFill>
        <p:spPr>
          <a:xfrm>
            <a:off x="3463087" y="599748"/>
            <a:ext cx="5671488" cy="312510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00A468B-7E3A-D141-A211-59211C731A0A}"/>
              </a:ext>
            </a:extLst>
          </p:cNvPr>
          <p:cNvSpPr txBox="1">
            <a:spLocks/>
          </p:cNvSpPr>
          <p:nvPr/>
        </p:nvSpPr>
        <p:spPr>
          <a:xfrm>
            <a:off x="228818" y="1783705"/>
            <a:ext cx="3434782" cy="532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66A1"/>
                </a:solidFill>
              </a:rPr>
              <a:t>39</a:t>
            </a:r>
            <a:r>
              <a:rPr lang="en-US" sz="1800" dirty="0"/>
              <a:t> Technical Societies and </a:t>
            </a:r>
            <a:r>
              <a:rPr lang="en-US" sz="1800" b="1" dirty="0">
                <a:solidFill>
                  <a:srgbClr val="0066A1"/>
                </a:solidFill>
              </a:rPr>
              <a:t>7</a:t>
            </a:r>
            <a:r>
              <a:rPr lang="en-US" sz="1800" dirty="0"/>
              <a:t> Technical Councils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9B36D18-1CB6-774A-AAA2-1F0ACDF1C469}"/>
              </a:ext>
            </a:extLst>
          </p:cNvPr>
          <p:cNvSpPr txBox="1">
            <a:spLocks/>
          </p:cNvSpPr>
          <p:nvPr/>
        </p:nvSpPr>
        <p:spPr bwMode="auto">
          <a:xfrm>
            <a:off x="228818" y="2564105"/>
            <a:ext cx="4339308" cy="5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Publishes approximately </a:t>
            </a:r>
            <a:r>
              <a:rPr lang="en-US" sz="1800" b="1" dirty="0">
                <a:solidFill>
                  <a:srgbClr val="0066A1"/>
                </a:solidFill>
              </a:rPr>
              <a:t>200</a:t>
            </a:r>
            <a:r>
              <a:rPr lang="en-US" sz="1800" dirty="0"/>
              <a:t> transactions, journals, and magazines</a:t>
            </a:r>
            <a:r>
              <a:rPr lang="en-US" sz="1600" dirty="0"/>
              <a:t> 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C4ECF21-8591-834B-A75D-DE44C9268759}"/>
              </a:ext>
            </a:extLst>
          </p:cNvPr>
          <p:cNvSpPr txBox="1">
            <a:spLocks/>
          </p:cNvSpPr>
          <p:nvPr/>
        </p:nvSpPr>
        <p:spPr bwMode="auto">
          <a:xfrm>
            <a:off x="228818" y="3344504"/>
            <a:ext cx="5765757" cy="5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Over </a:t>
            </a:r>
            <a:r>
              <a:rPr lang="en-US" sz="1800" b="1" dirty="0">
                <a:solidFill>
                  <a:srgbClr val="0066A1"/>
                </a:solidFill>
              </a:rPr>
              <a:t>5 million</a:t>
            </a:r>
            <a:r>
              <a:rPr lang="en-US" sz="1800" dirty="0"/>
              <a:t> documents in</a:t>
            </a:r>
            <a:br>
              <a:rPr lang="en-US" sz="1800" dirty="0"/>
            </a:br>
            <a:r>
              <a:rPr lang="en-US" sz="1800" dirty="0"/>
              <a:t>IEEE </a:t>
            </a:r>
            <a:r>
              <a:rPr lang="en-US" sz="1800" i="1" dirty="0"/>
              <a:t>Xplore</a:t>
            </a:r>
            <a:r>
              <a:rPr lang="en-US" sz="1800" dirty="0"/>
              <a:t>® with &gt;</a:t>
            </a:r>
            <a:r>
              <a:rPr lang="en-US" sz="1800" b="1" dirty="0">
                <a:solidFill>
                  <a:srgbClr val="0066A1"/>
                </a:solidFill>
              </a:rPr>
              <a:t>15</a:t>
            </a:r>
            <a:r>
              <a:rPr lang="en-US" sz="1800" dirty="0"/>
              <a:t> </a:t>
            </a:r>
            <a:r>
              <a:rPr lang="en-US" sz="1800" b="1" dirty="0">
                <a:solidFill>
                  <a:srgbClr val="0066A1"/>
                </a:solidFill>
              </a:rPr>
              <a:t>million</a:t>
            </a:r>
            <a:r>
              <a:rPr lang="en-US" sz="1800" dirty="0"/>
              <a:t> downloads/month  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A5D45F6-FE66-8B44-9389-5F44D06B067B}"/>
              </a:ext>
            </a:extLst>
          </p:cNvPr>
          <p:cNvSpPr txBox="1">
            <a:spLocks/>
          </p:cNvSpPr>
          <p:nvPr/>
        </p:nvSpPr>
        <p:spPr bwMode="auto">
          <a:xfrm>
            <a:off x="228818" y="4124902"/>
            <a:ext cx="4707467" cy="53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1" fontAlgn="base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Arial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Sponsors more than </a:t>
            </a:r>
            <a:r>
              <a:rPr lang="en-US" sz="1800" b="1" dirty="0">
                <a:solidFill>
                  <a:srgbClr val="0066A1"/>
                </a:solidFill>
              </a:rPr>
              <a:t>1,900</a:t>
            </a:r>
            <a:r>
              <a:rPr lang="en-US" sz="1800" dirty="0"/>
              <a:t> conferences in </a:t>
            </a:r>
            <a:r>
              <a:rPr lang="en-US" sz="1800" b="1" dirty="0">
                <a:solidFill>
                  <a:srgbClr val="0066A1"/>
                </a:solidFill>
              </a:rPr>
              <a:t>96</a:t>
            </a:r>
            <a:r>
              <a:rPr lang="en-US" sz="1800" dirty="0"/>
              <a:t> countries each year 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5327D4E-8AD3-CB4E-B12D-8CBCA70702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IEEE at a Glance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BF2AE1-F2C3-3A42-BDA6-2BCC4034D336}"/>
              </a:ext>
            </a:extLst>
          </p:cNvPr>
          <p:cNvSpPr/>
          <p:nvPr/>
        </p:nvSpPr>
        <p:spPr>
          <a:xfrm>
            <a:off x="8125905" y="4506013"/>
            <a:ext cx="933254" cy="346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B90B3-8A57-9149-B21D-D38612427C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715" y="4494249"/>
            <a:ext cx="2195794" cy="3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0"/>
    </mc:Choice>
    <mc:Fallback xmlns="">
      <p:transition advTm="2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FB6C700-FFE6-A747-A217-76F7C57DBA77}"/>
              </a:ext>
            </a:extLst>
          </p:cNvPr>
          <p:cNvSpPr txBox="1">
            <a:spLocks/>
          </p:cNvSpPr>
          <p:nvPr/>
        </p:nvSpPr>
        <p:spPr>
          <a:xfrm>
            <a:off x="296552" y="1369219"/>
            <a:ext cx="8531162" cy="3141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Computer Applications in Nuclear and Plasma Science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Fusion Technology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Nuclear Medical and Imaging Sciences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Particle Accelerator and Technology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Plasma Science and Applications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Pulsed Power Science and Technology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>
                    <a:lumMod val="75000"/>
                  </a:schemeClr>
                </a:solidFill>
              </a:rPr>
              <a:t>Radiation Effects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Radiation Instrumentation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41D1ED9-4887-6F4C-927E-5B3FF77A86DE}"/>
              </a:ext>
            </a:extLst>
          </p:cNvPr>
          <p:cNvSpPr txBox="1">
            <a:spLocks/>
          </p:cNvSpPr>
          <p:nvPr/>
        </p:nvSpPr>
        <p:spPr>
          <a:xfrm>
            <a:off x="296552" y="1369219"/>
            <a:ext cx="8531162" cy="31418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Computer Applications in Nuclear and Plasma Science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Fusion Technology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Nuclear Medical and Imaging Sciences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Particle Accelerator and Technology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Plasma Science and Applications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Pulsed Power Science and Technology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Radiation Effects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Radiation Instrumentation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17BE2-D8CB-E441-87EC-EAD08793B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IEEE Nuclear and Plasma Sciences Society (NPSS)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4E383CA-F156-614C-B849-59A51D386F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Scope: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191858-C186-C84A-AB12-1CDB8C66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332" y="1920652"/>
            <a:ext cx="3746668" cy="2323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86FDC-E349-AF4A-AC6E-C0D6ACEB0220}"/>
              </a:ext>
            </a:extLst>
          </p:cNvPr>
          <p:cNvSpPr txBox="1"/>
          <p:nvPr/>
        </p:nvSpPr>
        <p:spPr>
          <a:xfrm>
            <a:off x="5898336" y="4069828"/>
            <a:ext cx="2744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/>
              <a:t>~3,000 members in 80 countries</a:t>
            </a:r>
          </a:p>
        </p:txBody>
      </p:sp>
    </p:spTree>
    <p:extLst>
      <p:ext uri="{BB962C8B-B14F-4D97-AF65-F5344CB8AC3E}">
        <p14:creationId xmlns:p14="http://schemas.microsoft.com/office/powerpoint/2010/main" val="34824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41D1ED9-4887-6F4C-927E-5B3FF77A86DE}"/>
              </a:ext>
            </a:extLst>
          </p:cNvPr>
          <p:cNvSpPr txBox="1">
            <a:spLocks/>
          </p:cNvSpPr>
          <p:nvPr/>
        </p:nvSpPr>
        <p:spPr>
          <a:xfrm>
            <a:off x="296552" y="949969"/>
            <a:ext cx="8531162" cy="3561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Organize and financially sponsor this conference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Sponsor additional events at the conference: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Women in Engineering Luncheon (Today, 12:45-2:15pm, Green 2)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Provide (via generous donations to NPSS):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186 student grants at NSS/MIC 2022 ($345 each)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8 Jordanov travel grants ($1500 each)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5 child care assistance grants ($400 each)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Give awards at all career levels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Fund initiatives (1-3 year projects) within the strategic mission of NPSS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17BE2-D8CB-E441-87EC-EAD08793B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does NPSS do for you?</a:t>
            </a:r>
          </a:p>
        </p:txBody>
      </p:sp>
    </p:spTree>
    <p:extLst>
      <p:ext uri="{BB962C8B-B14F-4D97-AF65-F5344CB8AC3E}">
        <p14:creationId xmlns:p14="http://schemas.microsoft.com/office/powerpoint/2010/main" val="31602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41D1ED9-4887-6F4C-927E-5B3FF77A86DE}"/>
              </a:ext>
            </a:extLst>
          </p:cNvPr>
          <p:cNvSpPr txBox="1">
            <a:spLocks/>
          </p:cNvSpPr>
          <p:nvPr/>
        </p:nvSpPr>
        <p:spPr>
          <a:xfrm>
            <a:off x="296552" y="949969"/>
            <a:ext cx="8531162" cy="3561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1800" dirty="0">
                <a:latin typeface="+mj-lt"/>
              </a:rPr>
              <a:t>Initiatives are NPSS sponsored projects to support the mission of the IEEE and ideally to positively impact your individual technical society</a:t>
            </a:r>
            <a:br>
              <a:rPr lang="en-GB" sz="1800" dirty="0">
                <a:latin typeface="+mj-lt"/>
              </a:rPr>
            </a:br>
            <a:br>
              <a:rPr lang="en-GB" sz="1800" dirty="0">
                <a:latin typeface="+mj-lt"/>
              </a:rPr>
            </a:br>
            <a:br>
              <a:rPr lang="en-GB" sz="1800" dirty="0">
                <a:latin typeface="+mj-lt"/>
              </a:rPr>
            </a:br>
            <a:endParaRPr lang="en-US" sz="1800" dirty="0"/>
          </a:p>
          <a:p>
            <a:pPr>
              <a:lnSpc>
                <a:spcPct val="100000"/>
              </a:lnSpc>
            </a:pPr>
            <a:r>
              <a:rPr lang="en-US" sz="1800" dirty="0"/>
              <a:t>Current members of the Nuclear Medical and Imaging Sciences Council (NMISC) Initiatives Sub-committee are: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Robert Miyaoka (chair)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Dimitra </a:t>
            </a:r>
            <a:r>
              <a:rPr lang="en-US" sz="1500" dirty="0" err="1"/>
              <a:t>Darambara</a:t>
            </a:r>
            <a:endParaRPr lang="en-US" sz="1500" dirty="0"/>
          </a:p>
          <a:p>
            <a:pPr lvl="1">
              <a:lnSpc>
                <a:spcPct val="100000"/>
              </a:lnSpc>
            </a:pPr>
            <a:r>
              <a:rPr lang="en-US" sz="1500" dirty="0"/>
              <a:t>Antonio Gonzalez</a:t>
            </a:r>
          </a:p>
          <a:p>
            <a:pPr lvl="1">
              <a:lnSpc>
                <a:spcPct val="100000"/>
              </a:lnSpc>
            </a:pPr>
            <a:r>
              <a:rPr lang="en-US" sz="1500" dirty="0"/>
              <a:t>Mercedes Rodriguez and</a:t>
            </a:r>
          </a:p>
          <a:p>
            <a:pPr lvl="1">
              <a:lnSpc>
                <a:spcPct val="100000"/>
              </a:lnSpc>
            </a:pPr>
            <a:r>
              <a:rPr lang="en-US" sz="1500" dirty="0" err="1"/>
              <a:t>Youngho</a:t>
            </a:r>
            <a:r>
              <a:rPr lang="en-US" sz="1500" dirty="0"/>
              <a:t> </a:t>
            </a:r>
            <a:r>
              <a:rPr lang="en-US" sz="1500" dirty="0" err="1"/>
              <a:t>Seo</a:t>
            </a:r>
            <a:endParaRPr lang="en-US" sz="1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17BE2-D8CB-E441-87EC-EAD08793B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NMISC Initiatives Sub-committee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1D7360-2EAE-2248-AB44-7E2744C4BFD7}"/>
              </a:ext>
            </a:extLst>
          </p:cNvPr>
          <p:cNvSpPr txBox="1"/>
          <p:nvPr/>
        </p:nvSpPr>
        <p:spPr>
          <a:xfrm>
            <a:off x="458574" y="1725403"/>
            <a:ext cx="8066301" cy="587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u="sng" dirty="0"/>
              <a:t>IEEE Mission Statement</a:t>
            </a:r>
          </a:p>
          <a:p>
            <a:r>
              <a:rPr lang="en-US" dirty="0"/>
              <a:t>IEEE’s core purpose is to foster technological innovation and excellence for the benefit of humanity</a:t>
            </a:r>
          </a:p>
        </p:txBody>
      </p:sp>
    </p:spTree>
    <p:extLst>
      <p:ext uri="{BB962C8B-B14F-4D97-AF65-F5344CB8AC3E}">
        <p14:creationId xmlns:p14="http://schemas.microsoft.com/office/powerpoint/2010/main" val="83416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41D1ED9-4887-6F4C-927E-5B3FF77A86DE}"/>
              </a:ext>
            </a:extLst>
          </p:cNvPr>
          <p:cNvSpPr txBox="1">
            <a:spLocks/>
          </p:cNvSpPr>
          <p:nvPr/>
        </p:nvSpPr>
        <p:spPr>
          <a:xfrm>
            <a:off x="296552" y="949969"/>
            <a:ext cx="8531162" cy="3561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6A1"/>
              </a:buClr>
              <a:buFont typeface="LucidaGrande" charset="0"/>
              <a:buChar char="▸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LucidaGrande" charset="0"/>
              <a:buChar char="-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Wingdings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66A1"/>
              </a:buClr>
              <a:buFont typeface="Courier New" charset="0"/>
              <a:buChar char="o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/>
              <a:t>We are seeking interested partners for creating a hardware library of equipment and supplies for nuclear medical instrumentation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Examples: photodetectors, scintillators, detector modules, electronics, etc.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Concept is being developed as an initiative to put forward to </a:t>
            </a:r>
            <a:r>
              <a:rPr lang="en-US" sz="1600" dirty="0" err="1"/>
              <a:t>AdCom</a:t>
            </a:r>
            <a:r>
              <a:rPr lang="en-US" sz="1600" dirty="0"/>
              <a:t> for funding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Equipment would be available for loan to research groups and NPSS Schools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Interested in participating or proposing another IEEE NPSS Initiative? Contact: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Robert Miyaoka (</a:t>
            </a:r>
            <a:r>
              <a:rPr lang="en-US" sz="1600" dirty="0">
                <a:hlinkClick r:id="rId2"/>
              </a:rPr>
              <a:t>rmiyaoka@uw.edu</a:t>
            </a:r>
            <a:r>
              <a:rPr lang="en-US" sz="1600" dirty="0"/>
              <a:t>)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Antonio Gonzalez (</a:t>
            </a:r>
            <a:r>
              <a:rPr lang="en-US" sz="1600" dirty="0">
                <a:hlinkClick r:id="rId3"/>
              </a:rPr>
              <a:t>agonzalez@i3m.upv.es</a:t>
            </a:r>
            <a:r>
              <a:rPr lang="en-US" sz="1600" dirty="0"/>
              <a:t>) or </a:t>
            </a:r>
          </a:p>
          <a:p>
            <a:pPr lvl="1">
              <a:lnSpc>
                <a:spcPct val="100000"/>
              </a:lnSpc>
            </a:pPr>
            <a:r>
              <a:rPr lang="en-US" sz="1600" dirty="0"/>
              <a:t>Andrew Goertzen (</a:t>
            </a:r>
            <a:r>
              <a:rPr lang="en-US" sz="1600" dirty="0">
                <a:hlinkClick r:id="rId4"/>
              </a:rPr>
              <a:t>andrew.goertzen@umanitoba.ca</a:t>
            </a:r>
            <a:r>
              <a:rPr lang="en-US" sz="1600" dirty="0"/>
              <a:t>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7617BE2-D8CB-E441-87EC-EAD08793BD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611" y="424066"/>
            <a:ext cx="8703514" cy="391130"/>
          </a:xfrm>
        </p:spPr>
        <p:txBody>
          <a:bodyPr/>
          <a:lstStyle/>
          <a:p>
            <a:r>
              <a:rPr lang="en-GB" dirty="0"/>
              <a:t>Proposed NMISC Initiative: Instrumentation Hardware 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62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3F62A0-FDF6-1E47-AFCF-AC54AC3EE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Should I become an IEEE member?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FD5B4-AD90-5543-890F-DD2D3AE7B3A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sz="2000" dirty="0"/>
              <a:t>Yes!</a:t>
            </a:r>
          </a:p>
          <a:p>
            <a:r>
              <a:rPr lang="en-AU" sz="2000" dirty="0"/>
              <a:t>Go and talk to one, they are easily recognisable 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C847A9-83B2-B34F-9CD6-57D8EF19797E}"/>
              </a:ext>
            </a:extLst>
          </p:cNvPr>
          <p:cNvGrpSpPr/>
          <p:nvPr/>
        </p:nvGrpSpPr>
        <p:grpSpPr>
          <a:xfrm>
            <a:off x="1520638" y="1852307"/>
            <a:ext cx="5664684" cy="2607166"/>
            <a:chOff x="1520638" y="1852307"/>
            <a:chExt cx="5664684" cy="2607166"/>
          </a:xfrm>
        </p:grpSpPr>
        <p:pic>
          <p:nvPicPr>
            <p:cNvPr id="1032" name="Picture 8" descr="zako zaini (zako28zaini) - Profile | Pinterest">
              <a:extLst>
                <a:ext uri="{FF2B5EF4-FFF2-40B4-BE49-F238E27FC236}">
                  <a16:creationId xmlns:a16="http://schemas.microsoft.com/office/drawing/2014/main" id="{8A958629-FA6C-1245-996B-F3EA033C7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638" y="1852307"/>
              <a:ext cx="2268571" cy="2268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Download Free png Very Sad Emoji [Free Download iPhone Emojis in PNG] |  Emoji Island - DLPNG.com">
              <a:extLst>
                <a:ext uri="{FF2B5EF4-FFF2-40B4-BE49-F238E27FC236}">
                  <a16:creationId xmlns:a16="http://schemas.microsoft.com/office/drawing/2014/main" id="{79FA7CCC-13D2-1D48-AB74-4200F1680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4706" y="1998544"/>
              <a:ext cx="2030616" cy="2030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D626E18-5C4F-B94F-BBD7-C9A8DC4FCA61}"/>
                </a:ext>
              </a:extLst>
            </p:cNvPr>
            <p:cNvSpPr txBox="1"/>
            <p:nvPr/>
          </p:nvSpPr>
          <p:spPr>
            <a:xfrm>
              <a:off x="1743604" y="4151695"/>
              <a:ext cx="18405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/>
                <a:t>IEEE/NPSS Member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5068C8-46E7-1A42-BBC2-421AB1E216D3}"/>
                </a:ext>
              </a:extLst>
            </p:cNvPr>
            <p:cNvSpPr txBox="1"/>
            <p:nvPr/>
          </p:nvSpPr>
          <p:spPr>
            <a:xfrm>
              <a:off x="5569677" y="4151696"/>
              <a:ext cx="12186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dirty="0"/>
                <a:t>Non Member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64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04B7-0670-A844-BBF1-DD3643B31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1. Networking Opportunities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1FC61-D127-754C-A4D4-FD15B0E7275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sz="1800" dirty="0"/>
              <a:t>Make friends and collaborations</a:t>
            </a:r>
          </a:p>
          <a:p>
            <a:r>
              <a:rPr lang="en-AU" sz="1800" dirty="0"/>
              <a:t>Expand your professional network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36DBC5-41E4-064E-A002-6B7EFA2CC4FA}"/>
              </a:ext>
            </a:extLst>
          </p:cNvPr>
          <p:cNvGrpSpPr/>
          <p:nvPr/>
        </p:nvGrpSpPr>
        <p:grpSpPr>
          <a:xfrm>
            <a:off x="5188669" y="1920890"/>
            <a:ext cx="3403707" cy="2156198"/>
            <a:chOff x="4826209" y="2704384"/>
            <a:chExt cx="3583488" cy="227008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18748A4-C185-0347-B647-175B4F2A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17197" y="2704384"/>
              <a:ext cx="3492500" cy="197028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12ED86-8A54-614E-A9F0-4497827EC3CD}"/>
                </a:ext>
              </a:extLst>
            </p:cNvPr>
            <p:cNvSpPr/>
            <p:nvPr/>
          </p:nvSpPr>
          <p:spPr>
            <a:xfrm>
              <a:off x="4826209" y="4635917"/>
              <a:ext cx="19550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WIE </a:t>
              </a:r>
              <a:r>
                <a:rPr lang="en-US" sz="1600" dirty="0" err="1"/>
                <a:t>Youtube</a:t>
              </a:r>
              <a:r>
                <a:rPr lang="en-US" sz="1600" dirty="0"/>
                <a:t> channel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A2AF5D-19AF-3B48-8226-CC6290654E70}"/>
              </a:ext>
            </a:extLst>
          </p:cNvPr>
          <p:cNvGrpSpPr/>
          <p:nvPr/>
        </p:nvGrpSpPr>
        <p:grpSpPr>
          <a:xfrm>
            <a:off x="297611" y="1920890"/>
            <a:ext cx="4581584" cy="2196429"/>
            <a:chOff x="4819917" y="863490"/>
            <a:chExt cx="3589780" cy="17209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9C2A8C7-3DCB-B746-8275-088C0729E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7197" y="863490"/>
              <a:ext cx="3492500" cy="1397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570EB20-37F2-F74D-8DFD-9A4A08956C90}"/>
                </a:ext>
              </a:extLst>
            </p:cNvPr>
            <p:cNvSpPr/>
            <p:nvPr/>
          </p:nvSpPr>
          <p:spPr>
            <a:xfrm>
              <a:off x="4819917" y="2245890"/>
              <a:ext cx="218970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WIE leadership summits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565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04B7-0670-A844-BBF1-DD3643B31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2. Volunteering Opportunities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679949-154F-E74F-A042-28A42B793D8C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sz="1800" dirty="0"/>
              <a:t>Conference abstract reviewing</a:t>
            </a:r>
          </a:p>
          <a:p>
            <a:r>
              <a:rPr lang="en-AU" sz="1800" dirty="0"/>
              <a:t>Journal article reviewing</a:t>
            </a:r>
          </a:p>
          <a:p>
            <a:r>
              <a:rPr lang="en-AU" sz="1800" dirty="0"/>
              <a:t>Committee roles (NMISC, RISC, NPSS </a:t>
            </a:r>
            <a:r>
              <a:rPr lang="en-AU" sz="1800" dirty="0" err="1"/>
              <a:t>AdCom</a:t>
            </a:r>
            <a:r>
              <a:rPr lang="en-AU" sz="1800" dirty="0"/>
              <a:t>) </a:t>
            </a:r>
          </a:p>
          <a:p>
            <a:r>
              <a:rPr lang="en-AU" sz="1800" dirty="0"/>
              <a:t>Conference organisation roles</a:t>
            </a:r>
          </a:p>
          <a:p>
            <a:endParaRPr lang="en-AU" sz="18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60AE556-962A-9E48-B7F3-91F052A3C7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1" b="59726"/>
          <a:stretch/>
        </p:blipFill>
        <p:spPr>
          <a:xfrm>
            <a:off x="1556642" y="2525545"/>
            <a:ext cx="6013099" cy="2045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849585-C0DE-414D-B5DC-4922B9B6C252}"/>
              </a:ext>
            </a:extLst>
          </p:cNvPr>
          <p:cNvSpPr txBox="1"/>
          <p:nvPr/>
        </p:nvSpPr>
        <p:spPr>
          <a:xfrm>
            <a:off x="3766855" y="4571162"/>
            <a:ext cx="16102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hlinkClick r:id="rId3"/>
              </a:rPr>
              <a:t>http://uv.ieee.org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069632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6444</TotalTime>
  <Words>562</Words>
  <Application>Microsoft Macintosh PowerPoint</Application>
  <PresentationFormat>On-screen Show (16:9)</PresentationFormat>
  <Paragraphs>83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LucidaGrande</vt:lpstr>
      <vt:lpstr>Merriweather Sans</vt:lpstr>
      <vt:lpstr>Noto Sans Symbols</vt:lpstr>
      <vt:lpstr>Title Slides</vt:lpstr>
      <vt:lpstr>Content Slides</vt:lpstr>
      <vt:lpstr>PowerPoint Presentation</vt:lpstr>
      <vt:lpstr>IEEE at a Glance</vt:lpstr>
      <vt:lpstr>IEEE Nuclear and Plasma Sciences Society (NPSS)</vt:lpstr>
      <vt:lpstr>What does NPSS do for you?</vt:lpstr>
      <vt:lpstr>NMISC Initiatives Sub-committee</vt:lpstr>
      <vt:lpstr>Proposed NMISC Initiative: Instrumentation Hardware Library</vt:lpstr>
      <vt:lpstr>Should I become an IEEE member?</vt:lpstr>
      <vt:lpstr>1. Networking Opportunities</vt:lpstr>
      <vt:lpstr>2. Volunteering Opportunities</vt:lpstr>
      <vt:lpstr>3. Develop your Leadership &amp; Teaching Skills</vt:lpstr>
      <vt:lpstr>4. Save $$$</vt:lpstr>
      <vt:lpstr>Visit the Membership Desk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Faith A Agnew</dc:creator>
  <cp:lastModifiedBy>Steven Meikle</cp:lastModifiedBy>
  <cp:revision>255</cp:revision>
  <dcterms:modified xsi:type="dcterms:W3CDTF">2022-11-09T10:05:42Z</dcterms:modified>
</cp:coreProperties>
</file>