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81" r:id="rId2"/>
    <p:sldId id="379" r:id="rId3"/>
    <p:sldId id="378" r:id="rId4"/>
    <p:sldId id="380" r:id="rId5"/>
  </p:sldIdLst>
  <p:sldSz cx="10287000" cy="6858000" type="35mm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7E1B"/>
    <a:srgbClr val="FFFF00"/>
    <a:srgbClr val="FF6666"/>
    <a:srgbClr val="0000E0"/>
    <a:srgbClr val="008000"/>
    <a:srgbClr val="000000"/>
    <a:srgbClr val="6720FF"/>
    <a:srgbClr val="F9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34" y="66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-214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576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574675"/>
            <a:ext cx="5105400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746125" y="363538"/>
            <a:ext cx="5365750" cy="3825875"/>
          </a:xfrm>
          <a:prstGeom prst="roundRect">
            <a:avLst>
              <a:gd name="adj" fmla="val 12481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136900" y="8702675"/>
            <a:ext cx="665163" cy="203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61912" tIns="25400" rIns="61912" bIns="25400">
            <a:spAutoFit/>
          </a:bodyPr>
          <a:lstStyle/>
          <a:p>
            <a:pPr defTabSz="895350" eaLnBrk="0" hangingPunct="0">
              <a:defRPr/>
            </a:pPr>
            <a:r>
              <a:rPr lang="en-US" sz="1000" b="0">
                <a:latin typeface="Helvetica" charset="0"/>
                <a:ea typeface="ＭＳ Ｐゴシック" charset="0"/>
                <a:cs typeface="+mn-cs"/>
              </a:rPr>
              <a:t>PET – </a:t>
            </a:r>
            <a:fld id="{A19E1323-D60E-4915-AE82-239611844030}" type="slidenum">
              <a:rPr lang="en-US" sz="1000" b="0">
                <a:latin typeface="Helvetica" charset="0"/>
                <a:ea typeface="ＭＳ Ｐゴシック" charset="0"/>
                <a:cs typeface="+mn-cs"/>
              </a:rPr>
              <a:pPr defTabSz="895350" eaLnBrk="0" hangingPunct="0">
                <a:defRPr/>
              </a:pPr>
              <a:t>‹#›</a:t>
            </a:fld>
            <a:endParaRPr lang="en-US" sz="1000" b="0">
              <a:latin typeface="Helvetica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139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620" tIns="44810" rIns="89620" bIns="44810">
            <a:prstTxWarp prst="textNoShape">
              <a:avLst/>
            </a:prstTxWarp>
          </a:bodyPr>
          <a:lstStyle/>
          <a:p>
            <a:pPr algn="ctr" defTabSz="912813" eaLnBrk="0" hangingPunct="0"/>
            <a:fld id="{373DF773-6160-4FA9-8D7E-8F8770E106BE}" type="slidenum">
              <a:rPr lang="en-US">
                <a:solidFill>
                  <a:schemeClr val="tx2"/>
                </a:solidFill>
                <a:latin typeface="Comic Sans MS" pitchFamily="-72" charset="0"/>
              </a:rPr>
              <a:pPr algn="ctr" defTabSz="912813" eaLnBrk="0" hangingPunct="0"/>
              <a:t>2</a:t>
            </a:fld>
            <a:endParaRPr lang="en-US">
              <a:solidFill>
                <a:schemeClr val="tx2"/>
              </a:solidFill>
              <a:latin typeface="Comic Sans MS" pitchFamily="-72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679450"/>
            <a:ext cx="5095875" cy="339883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06888"/>
            <a:ext cx="5029200" cy="4159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617" tIns="45809" rIns="91617" bIns="45809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 b="1">
              <a:solidFill>
                <a:schemeClr val="tx2"/>
              </a:solidFill>
              <a:latin typeface="Comic Sans MS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166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FAA26D3D-D897-4be2-8F04-BA451C77F1D7}"/>
          </a:extLst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en-US" sz="2400" smtClean="0">
              <a:latin typeface="Times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1185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620" tIns="44810" rIns="89620" bIns="44810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3999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9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3BC0C-6C5B-468C-A058-EB58DA0AE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4E787-D417-4025-BA53-7F6D0AD94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3" y="274638"/>
            <a:ext cx="6791325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B24B6-E2C3-4177-8037-AF698979C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B3C6F-1288-4042-A2F1-916BDC8FD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4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48650-61E2-4AE4-865C-A4F5DE294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1600200"/>
            <a:ext cx="4552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D8E80-C25E-4579-AFA0-E7367F07A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27C1D-DF41-4C36-83C6-4CD607A94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C56A5-6350-42FF-92E4-298EB3CF6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A06EC-37A2-4865-81A6-B7B5C4D9C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4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2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5605-B783-40E7-8945-9F956F922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924B-D063-4989-9674-26B99ECCB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Speaker-Slide-2-12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458450" cy="691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400800"/>
            <a:ext cx="2400300" cy="381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450" y="6400800"/>
            <a:ext cx="3171825" cy="323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400800"/>
            <a:ext cx="2400300" cy="3206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582253D2-E99A-499A-9B0D-6A01C2EBF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F7E1B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F7E1B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F7E1B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F7E1B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F7E1B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9F7E1B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9F7E1B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9F7E1B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9F7E1B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Provides high quality scientific and technical lectures on a broad range of topics in the nuclear and plasma sciences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 Sponsors the presentation of lectures to NPSS-affiliated chapters, IEEE sections, and IEEE student chapters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 Makes lectures available to other IEEE entities as well as to non-IEEE organizations, including colleges and universities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1209675" y="274638"/>
            <a:ext cx="8315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200" b="0" kern="0">
                <a:solidFill>
                  <a:srgbClr val="9F7E1B"/>
                </a:solidFill>
                <a:latin typeface="+mj-lt"/>
                <a:ea typeface="+mj-ea"/>
                <a:cs typeface="+mj-cs"/>
              </a:rPr>
              <a:t>The IEEE Nuclear and Plasma Sciences (NPSS) Distinguished Lecturers Program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71525" y="228600"/>
            <a:ext cx="874395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NPSS IS THE TECHNICAL SOCIETY THAT COVERS…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857250" y="1981200"/>
            <a:ext cx="874395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 --- Computer Applications in Nuclear and Plasma</a:t>
            </a:r>
            <a:br>
              <a:rPr lang="en-US" smtClean="0">
                <a:cs typeface="+mn-cs"/>
              </a:rPr>
            </a:br>
            <a:r>
              <a:rPr lang="en-US" smtClean="0">
                <a:cs typeface="+mn-cs"/>
              </a:rPr>
              <a:t>     </a:t>
            </a:r>
            <a:r>
              <a:rPr lang="en-US" sz="1200" smtClean="0">
                <a:cs typeface="+mn-cs"/>
              </a:rPr>
              <a:t> </a:t>
            </a:r>
            <a:r>
              <a:rPr lang="en-US" smtClean="0">
                <a:cs typeface="+mn-cs"/>
              </a:rPr>
              <a:t>Sciences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 --- Fusion Technology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 --- Nuclear Medical and Imaging Sciences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 --- Particle Accelerator Science and Technology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 --- Plasma Science and Applications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 --- Pulsed Power Science and Technology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 --- Radiation Effects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 --- Radiation Instrumentation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ransition advTm="800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10134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The Nuclear and Plasma Society Sponsors…</a:t>
            </a:r>
          </a:p>
        </p:txBody>
      </p:sp>
      <p:sp>
        <p:nvSpPr>
          <p:cNvPr id="266243" name="Rectangle 5"/>
          <p:cNvSpPr>
            <a:spLocks noChangeArrowheads="1"/>
          </p:cNvSpPr>
          <p:nvPr/>
        </p:nvSpPr>
        <p:spPr bwMode="auto">
          <a:xfrm>
            <a:off x="76200" y="1447800"/>
            <a:ext cx="10290175" cy="35639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marL="177800" indent="-177800">
              <a:spcBef>
                <a:spcPct val="20000"/>
              </a:spcBef>
              <a:buFontTx/>
              <a:buChar char="•"/>
              <a:defRPr/>
            </a:pPr>
            <a:r>
              <a:rPr lang="en-US" b="0">
                <a:solidFill>
                  <a:srgbClr val="9F7E1B"/>
                </a:solidFill>
                <a:latin typeface="Arial" charset="0"/>
                <a:ea typeface="ＭＳ Ｐゴシック" charset="0"/>
                <a:cs typeface="+mn-cs"/>
              </a:rPr>
              <a:t>Radiation Instrumentation</a:t>
            </a:r>
            <a:r>
              <a:rPr lang="en-US" b="0">
                <a:solidFill>
                  <a:schemeClr val="folHlink"/>
                </a:solidFill>
                <a:latin typeface="Arial" charset="0"/>
                <a:ea typeface="ＭＳ Ｐゴシック" charset="0"/>
                <a:cs typeface="+mn-cs"/>
              </a:rPr>
              <a:t> </a:t>
            </a:r>
            <a:r>
              <a:rPr lang="en-US" sz="2000" b="0">
                <a:solidFill>
                  <a:schemeClr val="bg1"/>
                </a:solidFill>
                <a:latin typeface="Arial" charset="0"/>
                <a:ea typeface="ＭＳ Ｐゴシック" charset="0"/>
                <a:cs typeface="+mn-cs"/>
              </a:rPr>
              <a:t>(Nuclear Science Symposium)</a:t>
            </a:r>
            <a:endParaRPr lang="en-US" b="0">
              <a:solidFill>
                <a:schemeClr val="bg1"/>
              </a:solidFill>
              <a:latin typeface="Arial" charset="0"/>
              <a:ea typeface="ＭＳ Ｐゴシック" charset="0"/>
              <a:cs typeface="+mn-cs"/>
            </a:endParaRPr>
          </a:p>
          <a:p>
            <a:pPr marL="177800" indent="-177800">
              <a:spcBef>
                <a:spcPct val="20000"/>
              </a:spcBef>
              <a:buFontTx/>
              <a:buChar char="•"/>
              <a:defRPr/>
            </a:pPr>
            <a:r>
              <a:rPr lang="en-US" b="0">
                <a:solidFill>
                  <a:srgbClr val="9F7E1B"/>
                </a:solidFill>
                <a:latin typeface="Arial" charset="0"/>
                <a:ea typeface="ＭＳ Ｐゴシック" charset="0"/>
                <a:cs typeface="+mn-cs"/>
              </a:rPr>
              <a:t>Nuclear Medical and Imaging Sciences</a:t>
            </a:r>
            <a:r>
              <a:rPr lang="en-US" b="0">
                <a:solidFill>
                  <a:schemeClr val="folHlink"/>
                </a:solidFill>
                <a:latin typeface="Arial" charset="0"/>
                <a:ea typeface="ＭＳ Ｐゴシック" charset="0"/>
                <a:cs typeface="+mn-cs"/>
              </a:rPr>
              <a:t> </a:t>
            </a:r>
            <a:r>
              <a:rPr lang="en-US" sz="2000" b="0">
                <a:solidFill>
                  <a:schemeClr val="bg1"/>
                </a:solidFill>
                <a:latin typeface="Arial" charset="0"/>
                <a:ea typeface="ＭＳ Ｐゴシック" charset="0"/>
                <a:cs typeface="+mn-cs"/>
              </a:rPr>
              <a:t>(Medical Imaging Conference)</a:t>
            </a:r>
          </a:p>
          <a:p>
            <a:pPr marL="177800" indent="-177800">
              <a:spcBef>
                <a:spcPct val="20000"/>
              </a:spcBef>
              <a:buFontTx/>
              <a:buChar char="•"/>
              <a:defRPr/>
            </a:pPr>
            <a:r>
              <a:rPr lang="en-US" b="0">
                <a:solidFill>
                  <a:srgbClr val="9F7E1B"/>
                </a:solidFill>
                <a:latin typeface="Arial" charset="0"/>
                <a:ea typeface="ＭＳ Ｐゴシック" charset="0"/>
                <a:cs typeface="+mn-cs"/>
              </a:rPr>
              <a:t>Particle Accelerator Science and Technology</a:t>
            </a:r>
            <a:r>
              <a:rPr lang="en-US" b="0">
                <a:solidFill>
                  <a:schemeClr val="folHlink"/>
                </a:solidFill>
                <a:latin typeface="Arial" charset="0"/>
                <a:ea typeface="ＭＳ Ｐゴシック" charset="0"/>
                <a:cs typeface="+mn-cs"/>
              </a:rPr>
              <a:t> </a:t>
            </a:r>
            <a:r>
              <a:rPr lang="en-US" sz="2000" b="0">
                <a:solidFill>
                  <a:schemeClr val="bg1"/>
                </a:solidFill>
                <a:latin typeface="Arial" charset="0"/>
                <a:ea typeface="ＭＳ Ｐゴシック" charset="0"/>
                <a:cs typeface="+mn-cs"/>
              </a:rPr>
              <a:t>(Particle Accelerator Conference)</a:t>
            </a:r>
          </a:p>
          <a:p>
            <a:pPr marL="177800" indent="-177800">
              <a:spcBef>
                <a:spcPct val="20000"/>
              </a:spcBef>
              <a:buFontTx/>
              <a:buChar char="•"/>
              <a:defRPr/>
            </a:pPr>
            <a:r>
              <a:rPr lang="en-US" b="0">
                <a:solidFill>
                  <a:srgbClr val="9F7E1B"/>
                </a:solidFill>
                <a:latin typeface="Arial" charset="0"/>
                <a:ea typeface="ＭＳ Ｐゴシック" charset="0"/>
                <a:cs typeface="+mn-cs"/>
              </a:rPr>
              <a:t>Computer Applications in Nuclear and Plasma Sci. </a:t>
            </a:r>
            <a:r>
              <a:rPr lang="en-US" sz="2000" b="0">
                <a:solidFill>
                  <a:schemeClr val="bg1"/>
                </a:solidFill>
                <a:latin typeface="Arial" charset="0"/>
                <a:ea typeface="ＭＳ Ｐゴシック" charset="0"/>
                <a:cs typeface="+mn-cs"/>
              </a:rPr>
              <a:t>(Real-Time Conference)</a:t>
            </a:r>
            <a:endParaRPr lang="en-US" sz="2000" b="0">
              <a:solidFill>
                <a:schemeClr val="folHlink"/>
              </a:solidFill>
              <a:latin typeface="Arial" charset="0"/>
              <a:ea typeface="ＭＳ Ｐゴシック" charset="0"/>
              <a:cs typeface="+mn-cs"/>
            </a:endParaRPr>
          </a:p>
          <a:p>
            <a:pPr marL="177800" indent="-177800">
              <a:spcBef>
                <a:spcPct val="20000"/>
              </a:spcBef>
              <a:buFontTx/>
              <a:buChar char="•"/>
              <a:defRPr/>
            </a:pPr>
            <a:r>
              <a:rPr lang="en-US" b="0">
                <a:solidFill>
                  <a:srgbClr val="9F7E1B"/>
                </a:solidFill>
                <a:latin typeface="Arial" charset="0"/>
                <a:ea typeface="ＭＳ Ｐゴシック" charset="0"/>
                <a:cs typeface="+mn-cs"/>
              </a:rPr>
              <a:t>Radiation Effects</a:t>
            </a:r>
            <a:r>
              <a:rPr lang="en-US" b="0">
                <a:solidFill>
                  <a:schemeClr val="folHlink"/>
                </a:solidFill>
                <a:latin typeface="Arial" charset="0"/>
                <a:ea typeface="ＭＳ Ｐゴシック" charset="0"/>
                <a:cs typeface="+mn-cs"/>
              </a:rPr>
              <a:t> </a:t>
            </a:r>
            <a:r>
              <a:rPr lang="en-US" sz="2000" b="0">
                <a:solidFill>
                  <a:schemeClr val="bg1"/>
                </a:solidFill>
                <a:latin typeface="Arial" charset="0"/>
                <a:ea typeface="ＭＳ Ｐゴシック" charset="0"/>
                <a:cs typeface="+mn-cs"/>
              </a:rPr>
              <a:t>(Nuclear and Space Radiation Effects Conference)</a:t>
            </a:r>
          </a:p>
          <a:p>
            <a:pPr marL="177800" indent="-177800">
              <a:spcBef>
                <a:spcPct val="20000"/>
              </a:spcBef>
              <a:buFontTx/>
              <a:buChar char="•"/>
              <a:defRPr/>
            </a:pPr>
            <a:r>
              <a:rPr lang="en-US" b="0">
                <a:solidFill>
                  <a:srgbClr val="9F7E1B"/>
                </a:solidFill>
                <a:latin typeface="Arial" charset="0"/>
                <a:ea typeface="ＭＳ Ｐゴシック" charset="0"/>
                <a:cs typeface="+mn-cs"/>
              </a:rPr>
              <a:t>Plasma Science and Applications</a:t>
            </a:r>
            <a:r>
              <a:rPr lang="en-US" b="0">
                <a:solidFill>
                  <a:schemeClr val="folHlink"/>
                </a:solidFill>
                <a:latin typeface="Arial" charset="0"/>
                <a:ea typeface="ＭＳ Ｐゴシック" charset="0"/>
                <a:cs typeface="+mn-cs"/>
              </a:rPr>
              <a:t> </a:t>
            </a:r>
            <a:r>
              <a:rPr lang="en-US" sz="2000" b="0">
                <a:solidFill>
                  <a:schemeClr val="bg1"/>
                </a:solidFill>
                <a:latin typeface="Arial" charset="0"/>
                <a:ea typeface="ＭＳ Ｐゴシック" charset="0"/>
                <a:cs typeface="+mn-cs"/>
              </a:rPr>
              <a:t>(International Conference on Plasma Science)</a:t>
            </a:r>
          </a:p>
          <a:p>
            <a:pPr marL="177800" indent="-177800">
              <a:spcBef>
                <a:spcPct val="20000"/>
              </a:spcBef>
              <a:buFontTx/>
              <a:buChar char="•"/>
              <a:defRPr/>
            </a:pPr>
            <a:r>
              <a:rPr lang="en-US" b="0">
                <a:solidFill>
                  <a:srgbClr val="9F7E1B"/>
                </a:solidFill>
                <a:latin typeface="Arial" charset="0"/>
                <a:ea typeface="ＭＳ Ｐゴシック" charset="0"/>
                <a:cs typeface="+mn-cs"/>
              </a:rPr>
              <a:t>Fusion Technology</a:t>
            </a:r>
            <a:r>
              <a:rPr lang="en-US" b="0">
                <a:solidFill>
                  <a:schemeClr val="folHlink"/>
                </a:solidFill>
                <a:latin typeface="Arial" charset="0"/>
                <a:ea typeface="ＭＳ Ｐゴシック" charset="0"/>
                <a:cs typeface="+mn-cs"/>
              </a:rPr>
              <a:t> </a:t>
            </a:r>
            <a:r>
              <a:rPr lang="en-US" sz="2000" b="0">
                <a:solidFill>
                  <a:schemeClr val="bg1"/>
                </a:solidFill>
                <a:latin typeface="Arial" charset="0"/>
                <a:ea typeface="ＭＳ Ｐゴシック" charset="0"/>
                <a:cs typeface="+mn-cs"/>
              </a:rPr>
              <a:t>(Symposium on Fusion Engineering)</a:t>
            </a:r>
          </a:p>
          <a:p>
            <a:pPr marL="177800" indent="-177800">
              <a:spcBef>
                <a:spcPct val="20000"/>
              </a:spcBef>
              <a:buFontTx/>
              <a:buChar char="•"/>
              <a:defRPr/>
            </a:pPr>
            <a:r>
              <a:rPr lang="en-US" b="0">
                <a:solidFill>
                  <a:srgbClr val="9F7E1B"/>
                </a:solidFill>
                <a:latin typeface="Arial" charset="0"/>
                <a:ea typeface="ＭＳ Ｐゴシック" charset="0"/>
                <a:cs typeface="+mn-cs"/>
              </a:rPr>
              <a:t>Pulsed Power Science and Technology</a:t>
            </a:r>
            <a:r>
              <a:rPr lang="en-US" b="0">
                <a:solidFill>
                  <a:schemeClr val="folHlink"/>
                </a:solidFill>
                <a:latin typeface="Arial" charset="0"/>
                <a:ea typeface="ＭＳ Ｐゴシック" charset="0"/>
                <a:cs typeface="+mn-cs"/>
              </a:rPr>
              <a:t> </a:t>
            </a:r>
            <a:r>
              <a:rPr lang="en-US" sz="2000" b="0">
                <a:solidFill>
                  <a:schemeClr val="bg1"/>
                </a:solidFill>
                <a:latin typeface="Arial" charset="0"/>
                <a:ea typeface="ＭＳ Ｐゴシック" charset="0"/>
                <a:cs typeface="+mn-cs"/>
              </a:rPr>
              <a:t>(Pulsed Power Conference)</a:t>
            </a:r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2138363" y="4876800"/>
            <a:ext cx="6157912" cy="9540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800" i="1">
                <a:solidFill>
                  <a:srgbClr val="9F7E1B"/>
                </a:solidFill>
                <a:latin typeface="Times New Roman" charset="0"/>
                <a:ea typeface="ＭＳ Ｐゴシック" charset="0"/>
                <a:cs typeface="+mn-cs"/>
              </a:rPr>
              <a:t>IEEE Transactions on Nuclear Science</a:t>
            </a:r>
            <a:br>
              <a:rPr lang="en-US" sz="2800" i="1">
                <a:solidFill>
                  <a:srgbClr val="9F7E1B"/>
                </a:solidFill>
                <a:latin typeface="Times New Roman" charset="0"/>
                <a:ea typeface="ＭＳ Ｐゴシック" charset="0"/>
                <a:cs typeface="+mn-cs"/>
              </a:rPr>
            </a:br>
            <a:r>
              <a:rPr lang="en-US" sz="2800" i="1">
                <a:solidFill>
                  <a:srgbClr val="9F7E1B"/>
                </a:solidFill>
                <a:latin typeface="Times New Roman" charset="0"/>
                <a:ea typeface="ＭＳ Ｐゴシック" charset="0"/>
                <a:cs typeface="+mn-cs"/>
              </a:rPr>
              <a:t>IEEE Transactions on Plasma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514350" y="152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US" sz="3200" b="0">
                <a:solidFill>
                  <a:srgbClr val="9F7E1B"/>
                </a:solidFill>
                <a:latin typeface="Times New Roman" charset="0"/>
                <a:ea typeface="ＭＳ Ｐゴシック" charset="0"/>
                <a:cs typeface="+mn-cs"/>
              </a:rPr>
              <a:t>WHY JOIN THE IEEE NPSS?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28625" y="1600200"/>
            <a:ext cx="9601200" cy="430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280988" indent="-280988">
              <a:defRPr b="1">
                <a:solidFill>
                  <a:schemeClr val="tx2"/>
                </a:solidFill>
                <a:latin typeface="Comic Sans MS" charset="0"/>
                <a:ea typeface="ＭＳ Ｐゴシック" charset="0"/>
              </a:defRPr>
            </a:lvl1pPr>
            <a:lvl2pPr marL="576263">
              <a:defRPr b="1">
                <a:solidFill>
                  <a:schemeClr val="tx2"/>
                </a:solidFill>
                <a:latin typeface="Comic Sans MS" charset="0"/>
                <a:ea typeface="ＭＳ Ｐゴシック" charset="0"/>
              </a:defRPr>
            </a:lvl2pPr>
            <a:lvl3pPr marL="971550">
              <a:defRPr b="1">
                <a:solidFill>
                  <a:schemeClr val="tx2"/>
                </a:solidFill>
                <a:latin typeface="Comic Sans MS" charset="0"/>
                <a:ea typeface="ＭＳ Ｐゴシック" charset="0"/>
              </a:defRPr>
            </a:lvl3pPr>
            <a:lvl4pPr>
              <a:defRPr b="1">
                <a:solidFill>
                  <a:schemeClr val="tx2"/>
                </a:solidFill>
                <a:latin typeface="Comic Sans MS" charset="0"/>
                <a:ea typeface="ＭＳ Ｐゴシック" charset="0"/>
              </a:defRPr>
            </a:lvl4pPr>
            <a:lvl5pPr>
              <a:defRPr b="1">
                <a:solidFill>
                  <a:schemeClr val="tx2"/>
                </a:solidFill>
                <a:latin typeface="Comic Sans M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Comic Sans M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Comic Sans M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Comic Sans M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b="0" dirty="0" smtClean="0">
                <a:solidFill>
                  <a:schemeClr val="bg1"/>
                </a:solidFill>
                <a:latin typeface="Comic Sans MS"/>
                <a:cs typeface="+mn-cs"/>
              </a:rPr>
              <a:t>•</a:t>
            </a: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 	Membership in NPSS provides regular communication and direct technical 	interchange with the foremost international practitioners of the nuclear and plasma sciences and engineering through its meetings and publications </a:t>
            </a:r>
          </a:p>
          <a:p>
            <a:pPr algn="ctr" eaLnBrk="0" hangingPunct="0">
              <a:spcBef>
                <a:spcPct val="35000"/>
              </a:spcBef>
              <a:defRPr/>
            </a:pPr>
            <a:r>
              <a:rPr lang="en-US" sz="1800" b="0" dirty="0" smtClean="0">
                <a:solidFill>
                  <a:schemeClr val="bg1"/>
                </a:solidFill>
                <a:latin typeface="Comic Sans MS"/>
                <a:cs typeface="+mn-cs"/>
              </a:rPr>
              <a:t>•</a:t>
            </a: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	NPSS Members and Affiliates receive:</a:t>
            </a:r>
          </a:p>
          <a:p>
            <a:pPr algn="ctr" eaLnBrk="0" hangingPunct="0">
              <a:defRPr/>
            </a:pP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	   </a:t>
            </a:r>
            <a:r>
              <a:rPr lang="en-US" sz="1800" b="0" dirty="0" smtClean="0">
                <a:solidFill>
                  <a:schemeClr val="bg1"/>
                </a:solidFill>
                <a:latin typeface="Comic Sans MS"/>
                <a:cs typeface="+mn-cs"/>
              </a:rPr>
              <a:t>•</a:t>
            </a:r>
            <a:r>
              <a:rPr lang="en-US" sz="1800" b="0" dirty="0">
                <a:solidFill>
                  <a:schemeClr val="bg1"/>
                </a:solidFill>
                <a:latin typeface="Arial" charset="0"/>
                <a:cs typeface="+mn-cs"/>
              </a:rPr>
              <a:t> </a:t>
            </a: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 Electronic access to the Transactions on Nuclear Science, the Transactions on Plasma Science, and all NPSS Conference Records via </a:t>
            </a:r>
            <a:r>
              <a:rPr lang="en-US" sz="1800" u="sng" dirty="0" smtClean="0">
                <a:solidFill>
                  <a:schemeClr val="bg1"/>
                </a:solidFill>
                <a:latin typeface="Arial" charset="0"/>
                <a:cs typeface="+mn-cs"/>
                <a:hlinkClick r:id="rId3"/>
              </a:rPr>
              <a:t>Xplore</a:t>
            </a: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 </a:t>
            </a:r>
          </a:p>
          <a:p>
            <a:pPr algn="ctr" eaLnBrk="0" hangingPunct="0">
              <a:defRPr/>
            </a:pP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	   </a:t>
            </a:r>
            <a:r>
              <a:rPr lang="en-US" sz="1800" b="0" dirty="0" smtClean="0">
                <a:solidFill>
                  <a:schemeClr val="bg1"/>
                </a:solidFill>
                <a:latin typeface="Comic Sans MS"/>
                <a:cs typeface="+mn-cs"/>
              </a:rPr>
              <a:t>•</a:t>
            </a: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	  NPSS Newsletter published four times per year</a:t>
            </a:r>
          </a:p>
          <a:p>
            <a:pPr algn="ctr" eaLnBrk="0" hangingPunct="0">
              <a:defRPr/>
            </a:pP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	   </a:t>
            </a:r>
            <a:r>
              <a:rPr lang="en-US" sz="1800" b="0" dirty="0" smtClean="0">
                <a:solidFill>
                  <a:schemeClr val="bg1"/>
                </a:solidFill>
                <a:latin typeface="Comic Sans MS"/>
                <a:cs typeface="+mn-cs"/>
              </a:rPr>
              <a:t>•  </a:t>
            </a: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Reduced rates on print subscriptions to NPSS publications</a:t>
            </a:r>
          </a:p>
          <a:p>
            <a:pPr algn="ctr" eaLnBrk="0" hangingPunct="0">
              <a:defRPr/>
            </a:pP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	   </a:t>
            </a:r>
            <a:r>
              <a:rPr lang="en-US" sz="1800" b="0" dirty="0" smtClean="0">
                <a:solidFill>
                  <a:schemeClr val="bg1"/>
                </a:solidFill>
                <a:latin typeface="Comic Sans MS"/>
                <a:cs typeface="+mn-cs"/>
              </a:rPr>
              <a:t>•  </a:t>
            </a: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Significant discounts on registration rates for NPSS Conferences 	</a:t>
            </a:r>
          </a:p>
          <a:p>
            <a:pPr algn="ctr" eaLnBrk="0" hangingPunct="0">
              <a:spcBef>
                <a:spcPct val="35000"/>
              </a:spcBef>
              <a:defRPr/>
            </a:pPr>
            <a:r>
              <a:rPr lang="en-US" sz="1800" b="0" dirty="0" smtClean="0">
                <a:solidFill>
                  <a:schemeClr val="bg1"/>
                </a:solidFill>
                <a:latin typeface="Comic Sans MS"/>
                <a:cs typeface="+mn-cs"/>
              </a:rPr>
              <a:t>•</a:t>
            </a:r>
            <a:r>
              <a:rPr lang="en-US" sz="1800" b="0" dirty="0">
                <a:solidFill>
                  <a:schemeClr val="bg1"/>
                </a:solidFill>
                <a:latin typeface="Arial" charset="0"/>
                <a:cs typeface="+mn-cs"/>
              </a:rPr>
              <a:t> </a:t>
            </a: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 As IEEE members, they also receive:</a:t>
            </a:r>
          </a:p>
          <a:p>
            <a:pPr algn="ctr" eaLnBrk="0" hangingPunct="0">
              <a:defRPr/>
            </a:pP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	   </a:t>
            </a:r>
            <a:r>
              <a:rPr lang="en-US" sz="1800" b="0" dirty="0" smtClean="0">
                <a:solidFill>
                  <a:schemeClr val="bg1"/>
                </a:solidFill>
                <a:latin typeface="Comic Sans MS"/>
                <a:cs typeface="+mn-cs"/>
              </a:rPr>
              <a:t>•</a:t>
            </a:r>
            <a:r>
              <a:rPr lang="en-US" sz="1800" b="0" dirty="0">
                <a:solidFill>
                  <a:schemeClr val="bg1"/>
                </a:solidFill>
                <a:latin typeface="Arial" charset="0"/>
                <a:cs typeface="+mn-cs"/>
              </a:rPr>
              <a:t> </a:t>
            </a: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 Subscriptions to the monthly magazine </a:t>
            </a:r>
            <a:r>
              <a:rPr lang="en-US" sz="1800" b="0" i="1" dirty="0" smtClean="0">
                <a:solidFill>
                  <a:schemeClr val="bg1"/>
                </a:solidFill>
                <a:latin typeface="Arial" charset="0"/>
                <a:cs typeface="+mn-cs"/>
              </a:rPr>
              <a:t>SPECTRUM</a:t>
            </a: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 and also </a:t>
            </a:r>
            <a:b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</a:b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   	</a:t>
            </a:r>
            <a:r>
              <a:rPr lang="en-US" sz="1800" b="0" i="1" dirty="0" smtClean="0">
                <a:solidFill>
                  <a:schemeClr val="bg1"/>
                </a:solidFill>
                <a:latin typeface="Arial" charset="0"/>
                <a:cs typeface="+mn-cs"/>
              </a:rPr>
              <a:t>The Institute</a:t>
            </a: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, a monthly news supplement</a:t>
            </a:r>
          </a:p>
          <a:p>
            <a:pPr algn="ctr" eaLnBrk="0" hangingPunct="0">
              <a:defRPr/>
            </a:pP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	   </a:t>
            </a:r>
            <a:r>
              <a:rPr lang="en-US" sz="1800" b="0" dirty="0" smtClean="0">
                <a:solidFill>
                  <a:schemeClr val="bg1"/>
                </a:solidFill>
                <a:latin typeface="Comic Sans MS"/>
                <a:cs typeface="+mn-cs"/>
              </a:rPr>
              <a:t>•</a:t>
            </a:r>
            <a:r>
              <a:rPr lang="en-US" sz="1800" b="0" dirty="0">
                <a:solidFill>
                  <a:schemeClr val="bg1"/>
                </a:solidFill>
                <a:latin typeface="Arial" charset="0"/>
                <a:cs typeface="+mn-cs"/>
              </a:rPr>
              <a:t> </a:t>
            </a:r>
            <a:r>
              <a:rPr lang="en-US" sz="1800" b="0" dirty="0" smtClean="0">
                <a:solidFill>
                  <a:schemeClr val="bg1"/>
                </a:solidFill>
                <a:latin typeface="Arial" charset="0"/>
                <a:cs typeface="+mn-cs"/>
              </a:rPr>
              <a:t> Low rates on IEEE's many publications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en-US" sz="1800" dirty="0" smtClean="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PSSPlainFor2009">
  <a:themeElements>
    <a:clrScheme name="NPSSPlainFor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PSSPlainFor2009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NPSSPlainFor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SPlainFor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SPlainFor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SPlainFor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SPlainFor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SPlainFor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SPlainFor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SPlainFor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SPlainFor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SPlainFor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SPlainFor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SPlainFor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3865</TotalTime>
  <Words>181</Words>
  <Application>Microsoft Office PowerPoint</Application>
  <PresentationFormat>35mm Slides</PresentationFormat>
  <Paragraphs>36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Comic Sans MS</vt:lpstr>
      <vt:lpstr>Helvetica</vt:lpstr>
      <vt:lpstr>Times</vt:lpstr>
      <vt:lpstr>Times New Roman</vt:lpstr>
      <vt:lpstr>NPSSPlainFor2009</vt:lpstr>
      <vt:lpstr>PowerPoint Presentation</vt:lpstr>
      <vt:lpstr>NPSS IS THE TECHNICAL SOCIETY THAT COVERS…</vt:lpstr>
      <vt:lpstr>The Nuclear and Plasma Society Sponsors…</vt:lpstr>
      <vt:lpstr>PowerPoint Presentation</vt:lpstr>
    </vt:vector>
  </TitlesOfParts>
  <Company>Center for Functional Imaging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Medical Imaging  PET</dc:title>
  <dc:creator>Martin S. Boswell</dc:creator>
  <cp:lastModifiedBy>Fleetwood, Daniel M.</cp:lastModifiedBy>
  <cp:revision>90</cp:revision>
  <dcterms:created xsi:type="dcterms:W3CDTF">2003-09-17T21:29:45Z</dcterms:created>
  <dcterms:modified xsi:type="dcterms:W3CDTF">2015-02-21T19:53:32Z</dcterms:modified>
</cp:coreProperties>
</file>